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34"/>
  </p:notesMasterIdLst>
  <p:sldIdLst>
    <p:sldId id="256" r:id="rId2"/>
    <p:sldId id="273" r:id="rId3"/>
    <p:sldId id="274" r:id="rId4"/>
    <p:sldId id="293" r:id="rId5"/>
    <p:sldId id="258" r:id="rId6"/>
    <p:sldId id="261" r:id="rId7"/>
    <p:sldId id="260" r:id="rId8"/>
    <p:sldId id="281" r:id="rId9"/>
    <p:sldId id="259" r:id="rId10"/>
    <p:sldId id="283" r:id="rId11"/>
    <p:sldId id="282" r:id="rId12"/>
    <p:sldId id="275" r:id="rId13"/>
    <p:sldId id="262" r:id="rId14"/>
    <p:sldId id="263" r:id="rId15"/>
    <p:sldId id="272" r:id="rId16"/>
    <p:sldId id="264" r:id="rId17"/>
    <p:sldId id="267" r:id="rId18"/>
    <p:sldId id="295" r:id="rId19"/>
    <p:sldId id="285" r:id="rId20"/>
    <p:sldId id="286" r:id="rId21"/>
    <p:sldId id="294" r:id="rId22"/>
    <p:sldId id="265" r:id="rId23"/>
    <p:sldId id="296" r:id="rId24"/>
    <p:sldId id="278" r:id="rId25"/>
    <p:sldId id="287" r:id="rId26"/>
    <p:sldId id="288" r:id="rId27"/>
    <p:sldId id="289" r:id="rId28"/>
    <p:sldId id="279" r:id="rId29"/>
    <p:sldId id="290" r:id="rId30"/>
    <p:sldId id="277" r:id="rId31"/>
    <p:sldId id="292" r:id="rId32"/>
    <p:sldId id="28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67" autoAdjust="0"/>
    <p:restoredTop sz="65116" autoAdjust="0"/>
  </p:normalViewPr>
  <p:slideViewPr>
    <p:cSldViewPr snapToGrid="0">
      <p:cViewPr varScale="1">
        <p:scale>
          <a:sx n="40" d="100"/>
          <a:sy n="40" d="100"/>
        </p:scale>
        <p:origin x="172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D3243B-E51C-48DC-80EC-6BBDD2C01A23}" type="datetimeFigureOut">
              <a:rPr lang="en-GB" smtClean="0"/>
              <a:t>18/10/2022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F9F25-C699-4D05-A656-95E664E584D6}" type="slidenum">
              <a:rPr lang="en-GB" smtClean="0"/>
              <a:t>‹#›</a:t>
            </a:fld>
            <a:endParaRPr lang="en-GB"/>
          </a:p>
        </p:txBody>
      </p:sp>
    </p:spTree>
    <p:extLst>
      <p:ext uri="{BB962C8B-B14F-4D97-AF65-F5344CB8AC3E}">
        <p14:creationId xmlns:p14="http://schemas.microsoft.com/office/powerpoint/2010/main" val="35440580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Postdoctoral Research Fellow at the University of Liverpool, UK</a:t>
            </a:r>
          </a:p>
          <a:p>
            <a:endParaRPr lang="en-GB" dirty="0"/>
          </a:p>
          <a:p>
            <a:r>
              <a:rPr lang="en-GB" dirty="0"/>
              <a:t>Come from the GDSL; group of about 50 academics and PhD students, all doing research on geographic or ‘spatial’ data science! We all work with industry partners to collaborate on projects about data and geography…</a:t>
            </a:r>
          </a:p>
          <a:p>
            <a:endParaRPr lang="en-GB" dirty="0"/>
          </a:p>
          <a:p>
            <a:r>
              <a:rPr lang="en-GB" dirty="0"/>
              <a:t>Research on lots of different things; retail and different spaces of consumption, urban mobility and mobile phone data, geodemographics</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2</a:t>
            </a:fld>
            <a:endParaRPr lang="en-GB"/>
          </a:p>
        </p:txBody>
      </p:sp>
    </p:spTree>
    <p:extLst>
      <p:ext uri="{BB962C8B-B14F-4D97-AF65-F5344CB8AC3E}">
        <p14:creationId xmlns:p14="http://schemas.microsoft.com/office/powerpoint/2010/main" val="3362269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the classification domains; measures are simplified, will have been lots of different input variables used to capture each domain and multiple domains to capture each concept.</a:t>
            </a:r>
          </a:p>
        </p:txBody>
      </p:sp>
      <p:sp>
        <p:nvSpPr>
          <p:cNvPr id="4" name="Slide Number Placeholder 3"/>
          <p:cNvSpPr>
            <a:spLocks noGrp="1"/>
          </p:cNvSpPr>
          <p:nvPr>
            <p:ph type="sldNum" sz="quarter" idx="5"/>
          </p:nvPr>
        </p:nvSpPr>
        <p:spPr/>
        <p:txBody>
          <a:bodyPr/>
          <a:lstStyle/>
          <a:p>
            <a:fld id="{77AF9F25-C699-4D05-A656-95E664E584D6}" type="slidenum">
              <a:rPr lang="en-GB" smtClean="0"/>
              <a:t>11</a:t>
            </a:fld>
            <a:endParaRPr lang="en-GB"/>
          </a:p>
        </p:txBody>
      </p:sp>
    </p:spTree>
    <p:extLst>
      <p:ext uri="{BB962C8B-B14F-4D97-AF65-F5344CB8AC3E}">
        <p14:creationId xmlns:p14="http://schemas.microsoft.com/office/powerpoint/2010/main" val="3977550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Time for you to go and explore; check out what group you are in with this interactive map…</a:t>
            </a:r>
          </a:p>
        </p:txBody>
      </p:sp>
      <p:sp>
        <p:nvSpPr>
          <p:cNvPr id="4" name="Slide Number Placeholder 3"/>
          <p:cNvSpPr>
            <a:spLocks noGrp="1"/>
          </p:cNvSpPr>
          <p:nvPr>
            <p:ph type="sldNum" sz="quarter" idx="5"/>
          </p:nvPr>
        </p:nvSpPr>
        <p:spPr/>
        <p:txBody>
          <a:bodyPr/>
          <a:lstStyle/>
          <a:p>
            <a:fld id="{77AF9F25-C699-4D05-A656-95E664E584D6}" type="slidenum">
              <a:rPr lang="en-GB" smtClean="0"/>
              <a:t>12</a:t>
            </a:fld>
            <a:endParaRPr lang="en-GB"/>
          </a:p>
        </p:txBody>
      </p:sp>
    </p:spTree>
    <p:extLst>
      <p:ext uri="{BB962C8B-B14F-4D97-AF65-F5344CB8AC3E}">
        <p14:creationId xmlns:p14="http://schemas.microsoft.com/office/powerpoint/2010/main" val="3682969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 map on its own is not very useful is it? We need to know a little bit more about what these groups mean…</a:t>
            </a:r>
          </a:p>
          <a:p>
            <a:endParaRPr lang="en-GB" dirty="0"/>
          </a:p>
          <a:p>
            <a:r>
              <a:rPr lang="en-GB" dirty="0"/>
              <a:t>So, let’s take E: Wealthy Urbanites which dominate in Manhattan… And look at their income profile…</a:t>
            </a:r>
          </a:p>
          <a:p>
            <a:endParaRPr lang="en-GB" dirty="0"/>
          </a:p>
          <a:p>
            <a:r>
              <a:rPr lang="en-GB" dirty="0"/>
              <a:t>Some of the riches Americans live in these groups (+ $200k)</a:t>
            </a:r>
          </a:p>
        </p:txBody>
      </p:sp>
      <p:sp>
        <p:nvSpPr>
          <p:cNvPr id="4" name="Slide Number Placeholder 3"/>
          <p:cNvSpPr>
            <a:spLocks noGrp="1"/>
          </p:cNvSpPr>
          <p:nvPr>
            <p:ph type="sldNum" sz="quarter" idx="5"/>
          </p:nvPr>
        </p:nvSpPr>
        <p:spPr/>
        <p:txBody>
          <a:bodyPr/>
          <a:lstStyle/>
          <a:p>
            <a:fld id="{77AF9F25-C699-4D05-A656-95E664E584D6}" type="slidenum">
              <a:rPr lang="en-GB" smtClean="0"/>
              <a:t>13</a:t>
            </a:fld>
            <a:endParaRPr lang="en-GB"/>
          </a:p>
        </p:txBody>
      </p:sp>
    </p:spTree>
    <p:extLst>
      <p:ext uri="{BB962C8B-B14F-4D97-AF65-F5344CB8AC3E}">
        <p14:creationId xmlns:p14="http://schemas.microsoft.com/office/powerpoint/2010/main" val="2670218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just to return to the objectives of today’s workshop before we get stuck into some live coding…</a:t>
            </a:r>
          </a:p>
        </p:txBody>
      </p:sp>
      <p:sp>
        <p:nvSpPr>
          <p:cNvPr id="4" name="Slide Number Placeholder 3"/>
          <p:cNvSpPr>
            <a:spLocks noGrp="1"/>
          </p:cNvSpPr>
          <p:nvPr>
            <p:ph type="sldNum" sz="quarter" idx="5"/>
          </p:nvPr>
        </p:nvSpPr>
        <p:spPr/>
        <p:txBody>
          <a:bodyPr/>
          <a:lstStyle/>
          <a:p>
            <a:fld id="{77AF9F25-C699-4D05-A656-95E664E584D6}" type="slidenum">
              <a:rPr lang="en-GB" smtClean="0"/>
              <a:t>14</a:t>
            </a:fld>
            <a:endParaRPr lang="en-GB"/>
          </a:p>
        </p:txBody>
      </p:sp>
    </p:spTree>
    <p:extLst>
      <p:ext uri="{BB962C8B-B14F-4D97-AF65-F5344CB8AC3E}">
        <p14:creationId xmlns:p14="http://schemas.microsoft.com/office/powerpoint/2010/main" val="1958876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be showing you the datasets and how you can carry out catchment (geodemographic) profiling using R, and open source language…</a:t>
            </a:r>
          </a:p>
          <a:p>
            <a:endParaRPr lang="en-GB" dirty="0"/>
          </a:p>
          <a:p>
            <a:r>
              <a:rPr lang="en-GB" dirty="0"/>
              <a:t>However, the techniques we use here would be very simple to do in a desktop GIS, other coding language like Python or I’m sure within Spatial SQL and other CARTO tools. </a:t>
            </a:r>
          </a:p>
        </p:txBody>
      </p:sp>
      <p:sp>
        <p:nvSpPr>
          <p:cNvPr id="4" name="Slide Number Placeholder 3"/>
          <p:cNvSpPr>
            <a:spLocks noGrp="1"/>
          </p:cNvSpPr>
          <p:nvPr>
            <p:ph type="sldNum" sz="quarter" idx="5"/>
          </p:nvPr>
        </p:nvSpPr>
        <p:spPr/>
        <p:txBody>
          <a:bodyPr/>
          <a:lstStyle/>
          <a:p>
            <a:fld id="{77AF9F25-C699-4D05-A656-95E664E584D6}" type="slidenum">
              <a:rPr lang="en-GB" smtClean="0"/>
              <a:t>15</a:t>
            </a:fld>
            <a:endParaRPr lang="en-GB"/>
          </a:p>
        </p:txBody>
      </p:sp>
    </p:spTree>
    <p:extLst>
      <p:ext uri="{BB962C8B-B14F-4D97-AF65-F5344CB8AC3E}">
        <p14:creationId xmlns:p14="http://schemas.microsoft.com/office/powerpoint/2010/main" val="3209138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take a look at a few of the datasets…</a:t>
            </a:r>
          </a:p>
        </p:txBody>
      </p:sp>
      <p:sp>
        <p:nvSpPr>
          <p:cNvPr id="4" name="Slide Number Placeholder 3"/>
          <p:cNvSpPr>
            <a:spLocks noGrp="1"/>
          </p:cNvSpPr>
          <p:nvPr>
            <p:ph type="sldNum" sz="quarter" idx="5"/>
          </p:nvPr>
        </p:nvSpPr>
        <p:spPr/>
        <p:txBody>
          <a:bodyPr/>
          <a:lstStyle/>
          <a:p>
            <a:fld id="{77AF9F25-C699-4D05-A656-95E664E584D6}" type="slidenum">
              <a:rPr lang="en-GB" smtClean="0"/>
              <a:t>16</a:t>
            </a:fld>
            <a:endParaRPr lang="en-GB"/>
          </a:p>
        </p:txBody>
      </p:sp>
    </p:spTree>
    <p:extLst>
      <p:ext uri="{BB962C8B-B14F-4D97-AF65-F5344CB8AC3E}">
        <p14:creationId xmlns:p14="http://schemas.microsoft.com/office/powerpoint/2010/main" val="1737614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Objectives of today’s workshop….</a:t>
            </a:r>
          </a:p>
          <a:p>
            <a:endParaRPr lang="en-GB" dirty="0"/>
          </a:p>
          <a:p>
            <a:r>
              <a:rPr lang="en-GB" dirty="0"/>
              <a:t>An excellent source of retail and store data for the US, ad beyond</a:t>
            </a:r>
          </a:p>
          <a:p>
            <a:endParaRPr lang="en-GB" dirty="0"/>
          </a:p>
          <a:p>
            <a:r>
              <a:rPr lang="en-GB" dirty="0"/>
              <a:t>Geodemographics, what is it? What’s available for the US?</a:t>
            </a:r>
          </a:p>
          <a:p>
            <a:endParaRPr lang="en-GB" dirty="0"/>
          </a:p>
          <a:p>
            <a:r>
              <a:rPr lang="en-GB" dirty="0"/>
              <a:t>Catchment geodemographic profiling – understanding the characteristics of your consumers and target neighbourhoods.</a:t>
            </a:r>
          </a:p>
        </p:txBody>
      </p:sp>
      <p:sp>
        <p:nvSpPr>
          <p:cNvPr id="4" name="Slide Number Placeholder 3"/>
          <p:cNvSpPr>
            <a:spLocks noGrp="1"/>
          </p:cNvSpPr>
          <p:nvPr>
            <p:ph type="sldNum" sz="quarter" idx="5"/>
          </p:nvPr>
        </p:nvSpPr>
        <p:spPr/>
        <p:txBody>
          <a:bodyPr/>
          <a:lstStyle/>
          <a:p>
            <a:fld id="{77AF9F25-C699-4D05-A656-95E664E584D6}" type="slidenum">
              <a:rPr lang="en-GB" smtClean="0"/>
              <a:t>3</a:t>
            </a:fld>
            <a:endParaRPr lang="en-GB"/>
          </a:p>
        </p:txBody>
      </p:sp>
    </p:spTree>
    <p:extLst>
      <p:ext uri="{BB962C8B-B14F-4D97-AF65-F5344CB8AC3E}">
        <p14:creationId xmlns:p14="http://schemas.microsoft.com/office/powerpoint/2010/main" val="51244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GitHub repo for the workshop today, I’ll talk a little bit more about it shortly…</a:t>
            </a:r>
          </a:p>
        </p:txBody>
      </p:sp>
      <p:sp>
        <p:nvSpPr>
          <p:cNvPr id="4" name="Slide Number Placeholder 3"/>
          <p:cNvSpPr>
            <a:spLocks noGrp="1"/>
          </p:cNvSpPr>
          <p:nvPr>
            <p:ph type="sldNum" sz="quarter" idx="5"/>
          </p:nvPr>
        </p:nvSpPr>
        <p:spPr/>
        <p:txBody>
          <a:bodyPr/>
          <a:lstStyle/>
          <a:p>
            <a:fld id="{77AF9F25-C699-4D05-A656-95E664E584D6}" type="slidenum">
              <a:rPr lang="en-GB" smtClean="0"/>
              <a:t>4</a:t>
            </a:fld>
            <a:endParaRPr lang="en-GB"/>
          </a:p>
        </p:txBody>
      </p:sp>
    </p:spTree>
    <p:extLst>
      <p:ext uri="{BB962C8B-B14F-4D97-AF65-F5344CB8AC3E}">
        <p14:creationId xmlns:p14="http://schemas.microsoft.com/office/powerpoint/2010/main" val="1863791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want to tell you a little story about how I came to be…</a:t>
            </a:r>
          </a:p>
          <a:p>
            <a:endParaRPr lang="en-GB" dirty="0"/>
          </a:p>
          <a:p>
            <a:r>
              <a:rPr lang="en-GB" dirty="0"/>
              <a:t>I began my PhD in 2018 (following a brief trip to the very southern tip of Ireland), with the rough title of ‘Global Retail Centres’ where the objective was to identify centres of retailing for different countries…</a:t>
            </a:r>
          </a:p>
          <a:p>
            <a:endParaRPr lang="en-GB" dirty="0"/>
          </a:p>
          <a:p>
            <a:r>
              <a:rPr lang="en-GB" dirty="0"/>
              <a:t>But I was faced with a huge challenge; how can I get access to data about retailer locations, my colleagues had finished a similar project in the UK, but the partnership with the company providing that data had evolved over many years. I did not have that time!</a:t>
            </a:r>
          </a:p>
          <a:p>
            <a:endParaRPr lang="en-GB" dirty="0"/>
          </a:p>
          <a:p>
            <a:r>
              <a:rPr lang="en-GB" dirty="0"/>
              <a:t>[CLICK]</a:t>
            </a:r>
          </a:p>
        </p:txBody>
      </p:sp>
      <p:sp>
        <p:nvSpPr>
          <p:cNvPr id="4" name="Slide Number Placeholder 3"/>
          <p:cNvSpPr>
            <a:spLocks noGrp="1"/>
          </p:cNvSpPr>
          <p:nvPr>
            <p:ph type="sldNum" sz="quarter" idx="5"/>
          </p:nvPr>
        </p:nvSpPr>
        <p:spPr/>
        <p:txBody>
          <a:bodyPr/>
          <a:lstStyle/>
          <a:p>
            <a:fld id="{77AF9F25-C699-4D05-A656-95E664E584D6}" type="slidenum">
              <a:rPr lang="en-GB" smtClean="0"/>
              <a:t>5</a:t>
            </a:fld>
            <a:endParaRPr lang="en-GB"/>
          </a:p>
        </p:txBody>
      </p:sp>
    </p:spTree>
    <p:extLst>
      <p:ext uri="{BB962C8B-B14F-4D97-AF65-F5344CB8AC3E}">
        <p14:creationId xmlns:p14="http://schemas.microsoft.com/office/powerpoint/2010/main" val="201858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this is what the places dataset looks like; POIs all over the U.S.</a:t>
            </a:r>
          </a:p>
          <a:p>
            <a:endParaRPr lang="en-GB" dirty="0"/>
          </a:p>
          <a:p>
            <a:r>
              <a:rPr lang="en-GB" dirty="0"/>
              <a:t>Lot’s of attributes; we have selected a few of importance for today’s workshop </a:t>
            </a:r>
          </a:p>
          <a:p>
            <a:endParaRPr lang="en-GB" dirty="0"/>
          </a:p>
          <a:p>
            <a:r>
              <a:rPr lang="en-GB" dirty="0"/>
              <a:t>Thanks to SafeGraph you can actually play with this data now – go download it from the GitHub repository </a:t>
            </a:r>
          </a:p>
          <a:p>
            <a:endParaRPr lang="en-GB" dirty="0"/>
          </a:p>
          <a:p>
            <a:endParaRPr lang="en-GB" dirty="0"/>
          </a:p>
        </p:txBody>
      </p:sp>
      <p:sp>
        <p:nvSpPr>
          <p:cNvPr id="4" name="Slide Number Placeholder 3"/>
          <p:cNvSpPr>
            <a:spLocks noGrp="1"/>
          </p:cNvSpPr>
          <p:nvPr>
            <p:ph type="sldNum" sz="quarter" idx="5"/>
          </p:nvPr>
        </p:nvSpPr>
        <p:spPr/>
        <p:txBody>
          <a:bodyPr/>
          <a:lstStyle/>
          <a:p>
            <a:fld id="{77AF9F25-C699-4D05-A656-95E664E584D6}" type="slidenum">
              <a:rPr lang="en-GB" smtClean="0"/>
              <a:t>6</a:t>
            </a:fld>
            <a:endParaRPr lang="en-GB"/>
          </a:p>
        </p:txBody>
      </p:sp>
    </p:spTree>
    <p:extLst>
      <p:ext uri="{BB962C8B-B14F-4D97-AF65-F5344CB8AC3E}">
        <p14:creationId xmlns:p14="http://schemas.microsoft.com/office/powerpoint/2010/main" val="287152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Geodemographics? It’s a method or approach to simplify the multidimensionality of neighbourhood characteristics</a:t>
            </a:r>
          </a:p>
          <a:p>
            <a:endParaRPr lang="en-GB" dirty="0"/>
          </a:p>
          <a:p>
            <a:r>
              <a:rPr lang="en-GB" dirty="0"/>
              <a:t>For example; you might have lots of different variables about areas in the US (e.g., income, age), and instead of considering these individually, you might want to consider them all together based on the assumption that different neighbourhoods will typically have similar characteristics.</a:t>
            </a:r>
          </a:p>
          <a:p>
            <a:endParaRPr lang="en-GB" dirty="0"/>
          </a:p>
          <a:p>
            <a:r>
              <a:rPr lang="en-GB" dirty="0"/>
              <a:t>Gather a series of variables about areas -&gt; cluster analysis, groups areas together based on similar characteristics</a:t>
            </a:r>
          </a:p>
        </p:txBody>
      </p:sp>
      <p:sp>
        <p:nvSpPr>
          <p:cNvPr id="4" name="Slide Number Placeholder 3"/>
          <p:cNvSpPr>
            <a:spLocks noGrp="1"/>
          </p:cNvSpPr>
          <p:nvPr>
            <p:ph type="sldNum" sz="quarter" idx="5"/>
          </p:nvPr>
        </p:nvSpPr>
        <p:spPr/>
        <p:txBody>
          <a:bodyPr/>
          <a:lstStyle/>
          <a:p>
            <a:fld id="{77AF9F25-C699-4D05-A656-95E664E584D6}" type="slidenum">
              <a:rPr lang="en-GB" smtClean="0"/>
              <a:t>7</a:t>
            </a:fld>
            <a:endParaRPr lang="en-GB"/>
          </a:p>
        </p:txBody>
      </p:sp>
    </p:spTree>
    <p:extLst>
      <p:ext uri="{BB962C8B-B14F-4D97-AF65-F5344CB8AC3E}">
        <p14:creationId xmlns:p14="http://schemas.microsoft.com/office/powerpoint/2010/main" val="829426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 example of the Internet User Classification – CDRC data product, geodemographic classification that accounts for neighbourhood characteristics, with a specific focus on use of internet, online shopping etc. </a:t>
            </a:r>
          </a:p>
          <a:p>
            <a:endParaRPr lang="en-GB" dirty="0"/>
          </a:p>
          <a:p>
            <a:r>
              <a:rPr lang="en-GB" dirty="0"/>
              <a:t>Diagram on the left describes the characteristics of e-Professionals; very typical with a geodemographic</a:t>
            </a:r>
          </a:p>
        </p:txBody>
      </p:sp>
      <p:sp>
        <p:nvSpPr>
          <p:cNvPr id="4" name="Slide Number Placeholder 3"/>
          <p:cNvSpPr>
            <a:spLocks noGrp="1"/>
          </p:cNvSpPr>
          <p:nvPr>
            <p:ph type="sldNum" sz="quarter" idx="5"/>
          </p:nvPr>
        </p:nvSpPr>
        <p:spPr/>
        <p:txBody>
          <a:bodyPr/>
          <a:lstStyle/>
          <a:p>
            <a:fld id="{77AF9F25-C699-4D05-A656-95E664E584D6}" type="slidenum">
              <a:rPr lang="en-GB" smtClean="0"/>
              <a:t>8</a:t>
            </a:fld>
            <a:endParaRPr lang="en-GB"/>
          </a:p>
        </p:txBody>
      </p:sp>
    </p:spTree>
    <p:extLst>
      <p:ext uri="{BB962C8B-B14F-4D97-AF65-F5344CB8AC3E}">
        <p14:creationId xmlns:p14="http://schemas.microsoft.com/office/powerpoint/2010/main" val="235950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In this workshop we wanted to introduce you to a geodemographic classification for the U.S., that can be of use to you all </a:t>
            </a:r>
          </a:p>
        </p:txBody>
      </p:sp>
      <p:sp>
        <p:nvSpPr>
          <p:cNvPr id="4" name="Slide Number Placeholder 3"/>
          <p:cNvSpPr>
            <a:spLocks noGrp="1"/>
          </p:cNvSpPr>
          <p:nvPr>
            <p:ph type="sldNum" sz="quarter" idx="5"/>
          </p:nvPr>
        </p:nvSpPr>
        <p:spPr/>
        <p:txBody>
          <a:bodyPr/>
          <a:lstStyle/>
          <a:p>
            <a:fld id="{77AF9F25-C699-4D05-A656-95E664E584D6}" type="slidenum">
              <a:rPr lang="en-GB" smtClean="0"/>
              <a:t>9</a:t>
            </a:fld>
            <a:endParaRPr lang="en-GB"/>
          </a:p>
        </p:txBody>
      </p:sp>
    </p:spTree>
    <p:extLst>
      <p:ext uri="{BB962C8B-B14F-4D97-AF65-F5344CB8AC3E}">
        <p14:creationId xmlns:p14="http://schemas.microsoft.com/office/powerpoint/2010/main" val="422538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comes from this paper that was published a few years ago – took data from the ACS and used that to construct a geodemographic classification of neighbourhoods at the Tract level…</a:t>
            </a:r>
          </a:p>
        </p:txBody>
      </p:sp>
      <p:sp>
        <p:nvSpPr>
          <p:cNvPr id="4" name="Slide Number Placeholder 3"/>
          <p:cNvSpPr>
            <a:spLocks noGrp="1"/>
          </p:cNvSpPr>
          <p:nvPr>
            <p:ph type="sldNum" sz="quarter" idx="5"/>
          </p:nvPr>
        </p:nvSpPr>
        <p:spPr/>
        <p:txBody>
          <a:bodyPr/>
          <a:lstStyle/>
          <a:p>
            <a:fld id="{77AF9F25-C699-4D05-A656-95E664E584D6}" type="slidenum">
              <a:rPr lang="en-GB" smtClean="0"/>
              <a:t>10</a:t>
            </a:fld>
            <a:endParaRPr lang="en-GB"/>
          </a:p>
        </p:txBody>
      </p:sp>
    </p:spTree>
    <p:extLst>
      <p:ext uri="{BB962C8B-B14F-4D97-AF65-F5344CB8AC3E}">
        <p14:creationId xmlns:p14="http://schemas.microsoft.com/office/powerpoint/2010/main" val="310006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10/18/2022</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4107063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10/18/2022</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096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10/18/2022</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1593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10/18/2022</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513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10/18/2022</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678781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10/18/2022</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2297631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10/18/2022</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6875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10/18/2022</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692663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10/18/2022</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1379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10/18/2022</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026986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10/18/2022</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169313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10/18/2022</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657098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9.jpe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image" Target="../media/image30.pn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5.jp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9.tiff"/><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7.jp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mailto:P.Ballantyne@liverpool.ac.uk" TargetMode="External"/><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png"/><Relationship Id="rId4" Type="http://schemas.openxmlformats.org/officeDocument/2006/relationships/image" Target="../media/image38.pn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2"/>
          <a:srcRect l="561" r="32337" b="-2"/>
          <a:stretch/>
        </p:blipFill>
        <p:spPr>
          <a:xfrm>
            <a:off x="5349241" y="10"/>
            <a:ext cx="6842759" cy="6857990"/>
          </a:xfrm>
          <a:prstGeom prst="rect">
            <a:avLst/>
          </a:prstGeom>
        </p:spPr>
      </p:pic>
      <p:pic>
        <p:nvPicPr>
          <p:cNvPr id="16" name="Picture 15">
            <a:extLst>
              <a:ext uri="{FF2B5EF4-FFF2-40B4-BE49-F238E27FC236}">
                <a16:creationId xmlns:a16="http://schemas.microsoft.com/office/drawing/2014/main" id="{C455971C-21DB-839A-9DCC-FBCBF5FE9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5" y="4254877"/>
            <a:ext cx="2173018" cy="1195160"/>
          </a:xfrm>
          <a:prstGeom prst="rect">
            <a:avLst/>
          </a:prstGeom>
        </p:spPr>
      </p:pic>
      <p:pic>
        <p:nvPicPr>
          <p:cNvPr id="19" name="Picture 18" descr="Text&#10;&#10;Description automatically generated with low confidence">
            <a:extLst>
              <a:ext uri="{FF2B5EF4-FFF2-40B4-BE49-F238E27FC236}">
                <a16:creationId xmlns:a16="http://schemas.microsoft.com/office/drawing/2014/main" id="{AAC83655-EC23-A19E-9363-C443C932BB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048" y="4356218"/>
            <a:ext cx="2670633" cy="837964"/>
          </a:xfrm>
          <a:prstGeom prst="rect">
            <a:avLst/>
          </a:prstGeom>
        </p:spPr>
      </p:pic>
      <p:pic>
        <p:nvPicPr>
          <p:cNvPr id="21" name="Picture 20">
            <a:extLst>
              <a:ext uri="{FF2B5EF4-FFF2-40B4-BE49-F238E27FC236}">
                <a16:creationId xmlns:a16="http://schemas.microsoft.com/office/drawing/2014/main" id="{25417FBD-7944-344A-4803-507FD2A04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287" y="5587172"/>
            <a:ext cx="1666093" cy="1100078"/>
          </a:xfrm>
          <a:prstGeom prst="rect">
            <a:avLst/>
          </a:prstGeom>
        </p:spPr>
      </p:pic>
      <p:pic>
        <p:nvPicPr>
          <p:cNvPr id="27" name="Picture 26">
            <a:extLst>
              <a:ext uri="{FF2B5EF4-FFF2-40B4-BE49-F238E27FC236}">
                <a16:creationId xmlns:a16="http://schemas.microsoft.com/office/drawing/2014/main" id="{F823BB5C-BA0F-BF1B-03A6-6A3357D418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1845" y="5738165"/>
            <a:ext cx="2039037" cy="798092"/>
          </a:xfrm>
          <a:prstGeom prst="rect">
            <a:avLst/>
          </a:prstGeom>
        </p:spPr>
      </p:pic>
    </p:spTree>
    <p:extLst>
      <p:ext uri="{BB962C8B-B14F-4D97-AF65-F5344CB8AC3E}">
        <p14:creationId xmlns:p14="http://schemas.microsoft.com/office/powerpoint/2010/main" val="830436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Tree>
    <p:extLst>
      <p:ext uri="{BB962C8B-B14F-4D97-AF65-F5344CB8AC3E}">
        <p14:creationId xmlns:p14="http://schemas.microsoft.com/office/powerpoint/2010/main" val="544079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7" name="Picture 6">
            <a:extLst>
              <a:ext uri="{FF2B5EF4-FFF2-40B4-BE49-F238E27FC236}">
                <a16:creationId xmlns:a16="http://schemas.microsoft.com/office/drawing/2014/main" id="{8E93DBBB-9F46-B662-5A13-AF62AADDE08F}"/>
              </a:ext>
            </a:extLst>
          </p:cNvPr>
          <p:cNvPicPr>
            <a:picLocks noChangeAspect="1"/>
          </p:cNvPicPr>
          <p:nvPr/>
        </p:nvPicPr>
        <p:blipFill>
          <a:blip r:embed="rId6"/>
          <a:stretch>
            <a:fillRect/>
          </a:stretch>
        </p:blipFill>
        <p:spPr>
          <a:xfrm>
            <a:off x="291581" y="3301728"/>
            <a:ext cx="5291612" cy="1935956"/>
          </a:xfrm>
          <a:prstGeom prst="rect">
            <a:avLst/>
          </a:prstGeom>
        </p:spPr>
      </p:pic>
    </p:spTree>
    <p:extLst>
      <p:ext uri="{BB962C8B-B14F-4D97-AF65-F5344CB8AC3E}">
        <p14:creationId xmlns:p14="http://schemas.microsoft.com/office/powerpoint/2010/main" val="272575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3"/>
          <a:stretch>
            <a:fillRect/>
          </a:stretch>
        </p:blipFill>
        <p:spPr>
          <a:xfrm>
            <a:off x="0" y="0"/>
            <a:ext cx="5105334" cy="2913796"/>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sp>
        <p:nvSpPr>
          <p:cNvPr id="4" name="TextBox 3">
            <a:extLst>
              <a:ext uri="{FF2B5EF4-FFF2-40B4-BE49-F238E27FC236}">
                <a16:creationId xmlns:a16="http://schemas.microsoft.com/office/drawing/2014/main" id="{E42B8633-7512-29BC-ACAB-C77D2467CE1C}"/>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pic>
        <p:nvPicPr>
          <p:cNvPr id="10" name="Picture 9">
            <a:extLst>
              <a:ext uri="{FF2B5EF4-FFF2-40B4-BE49-F238E27FC236}">
                <a16:creationId xmlns:a16="http://schemas.microsoft.com/office/drawing/2014/main" id="{9D68D402-6CF0-9037-D299-468481145578}"/>
              </a:ext>
            </a:extLst>
          </p:cNvPr>
          <p:cNvPicPr>
            <a:picLocks noChangeAspect="1"/>
          </p:cNvPicPr>
          <p:nvPr/>
        </p:nvPicPr>
        <p:blipFill rotWithShape="1">
          <a:blip r:embed="rId5">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8" name="Picture 7">
            <a:extLst>
              <a:ext uri="{FF2B5EF4-FFF2-40B4-BE49-F238E27FC236}">
                <a16:creationId xmlns:a16="http://schemas.microsoft.com/office/drawing/2014/main" id="{431A7535-C063-BCB4-C0BB-C67C745462B4}"/>
              </a:ext>
            </a:extLst>
          </p:cNvPr>
          <p:cNvPicPr>
            <a:picLocks noChangeAspect="1"/>
          </p:cNvPicPr>
          <p:nvPr/>
        </p:nvPicPr>
        <p:blipFill rotWithShape="1">
          <a:blip r:embed="rId6"/>
          <a:srcRect l="38721" r="1004"/>
          <a:stretch/>
        </p:blipFill>
        <p:spPr>
          <a:xfrm>
            <a:off x="5936907" y="1701107"/>
            <a:ext cx="6009103" cy="39898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18839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ABFD42F-1A05-D316-5C14-D7916B0BE4D2}"/>
              </a:ext>
            </a:extLst>
          </p:cNvPr>
          <p:cNvPicPr>
            <a:picLocks noChangeAspect="1"/>
          </p:cNvPicPr>
          <p:nvPr/>
        </p:nvPicPr>
        <p:blipFill>
          <a:blip r:embed="rId4"/>
          <a:stretch>
            <a:fillRect/>
          </a:stretch>
        </p:blipFill>
        <p:spPr>
          <a:xfrm>
            <a:off x="0" y="0"/>
            <a:ext cx="5105334" cy="2913796"/>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84680B16-F2E6-B8F0-E3AD-5F28B85B5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13" name="Picture 12">
            <a:extLst>
              <a:ext uri="{FF2B5EF4-FFF2-40B4-BE49-F238E27FC236}">
                <a16:creationId xmlns:a16="http://schemas.microsoft.com/office/drawing/2014/main" id="{4B2CA204-58F7-B020-52A0-7412DF1D8457}"/>
              </a:ext>
            </a:extLst>
          </p:cNvPr>
          <p:cNvPicPr>
            <a:picLocks noChangeAspect="1"/>
          </p:cNvPicPr>
          <p:nvPr/>
        </p:nvPicPr>
        <p:blipFill rotWithShape="1">
          <a:blip r:embed="rId6">
            <a:extLst>
              <a:ext uri="{28A0092B-C50C-407E-A947-70E740481C1C}">
                <a14:useLocalDpi xmlns:a14="http://schemas.microsoft.com/office/drawing/2010/main" val="0"/>
              </a:ext>
            </a:extLst>
          </a:blip>
          <a:srcRect b="55306"/>
          <a:stretch/>
        </p:blipFill>
        <p:spPr>
          <a:xfrm>
            <a:off x="5130328" y="194508"/>
            <a:ext cx="6792770" cy="3555187"/>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002CF21D-B3F5-4457-AD3D-0D5DC2043F3F}"/>
              </a:ext>
            </a:extLst>
          </p:cNvPr>
          <p:cNvPicPr>
            <a:picLocks noChangeAspect="1"/>
          </p:cNvPicPr>
          <p:nvPr/>
        </p:nvPicPr>
        <p:blipFill rotWithShape="1">
          <a:blip r:embed="rId7">
            <a:extLst>
              <a:ext uri="{28A0092B-C50C-407E-A947-70E740481C1C}">
                <a14:useLocalDpi xmlns:a14="http://schemas.microsoft.com/office/drawing/2010/main" val="0"/>
              </a:ext>
            </a:extLst>
          </a:blip>
          <a:srcRect t="27018" b="35346"/>
          <a:stretch/>
        </p:blipFill>
        <p:spPr>
          <a:xfrm>
            <a:off x="8405773" y="3944193"/>
            <a:ext cx="2743200" cy="2240366"/>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C5AE6C96-5BCC-52E9-9F01-53B012338A26}"/>
              </a:ext>
            </a:extLst>
          </p:cNvPr>
          <p:cNvPicPr>
            <a:picLocks noChangeAspect="1"/>
          </p:cNvPicPr>
          <p:nvPr/>
        </p:nvPicPr>
        <p:blipFill rotWithShape="1">
          <a:blip r:embed="rId7">
            <a:extLst>
              <a:ext uri="{28A0092B-C50C-407E-A947-70E740481C1C}">
                <a14:useLocalDpi xmlns:a14="http://schemas.microsoft.com/office/drawing/2010/main" val="0"/>
              </a:ext>
            </a:extLst>
          </a:blip>
          <a:srcRect b="73291"/>
          <a:stretch/>
        </p:blipFill>
        <p:spPr>
          <a:xfrm>
            <a:off x="5505907" y="4269406"/>
            <a:ext cx="2743200" cy="1589940"/>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56984D73-30BA-1ECA-8FD7-4DE8A4892942}"/>
              </a:ext>
            </a:extLst>
          </p:cNvPr>
          <p:cNvSpPr txBox="1"/>
          <p:nvPr/>
        </p:nvSpPr>
        <p:spPr>
          <a:xfrm>
            <a:off x="0" y="3428990"/>
            <a:ext cx="5573684" cy="1211101"/>
          </a:xfrm>
          <a:prstGeom prst="rect">
            <a:avLst/>
          </a:prstGeom>
          <a:noFill/>
        </p:spPr>
        <p:txBody>
          <a:bodyPr wrap="square">
            <a:spAutoFit/>
          </a:bodyPr>
          <a:lstStyle/>
          <a:p>
            <a:pPr>
              <a:lnSpc>
                <a:spcPct val="95000"/>
              </a:lnSpc>
              <a:spcBef>
                <a:spcPct val="0"/>
              </a:spcBef>
              <a:spcAft>
                <a:spcPts val="600"/>
              </a:spcAft>
            </a:pPr>
            <a:endParaRPr lang="en-US" sz="1600" spc="-50" dirty="0">
              <a:latin typeface="Segoe UI" panose="020B0502040204020203" pitchFamily="34" charset="0"/>
              <a:ea typeface="+mj-ea"/>
              <a:cs typeface="Segoe UI" panose="020B0502040204020203" pitchFamily="34" charset="0"/>
            </a:endParaRPr>
          </a:p>
          <a:p>
            <a:pPr algn="ctr">
              <a:lnSpc>
                <a:spcPct val="95000"/>
              </a:lnSpc>
              <a:spcBef>
                <a:spcPct val="0"/>
              </a:spcBef>
              <a:spcAft>
                <a:spcPts val="600"/>
              </a:spcAft>
            </a:pPr>
            <a:r>
              <a:rPr lang="en-US" sz="3200" b="1" spc="-50" dirty="0">
                <a:latin typeface="Segoe UI" panose="020B0502040204020203" pitchFamily="34" charset="0"/>
                <a:ea typeface="+mj-ea"/>
                <a:cs typeface="Segoe UI" panose="020B0502040204020203" pitchFamily="34" charset="0"/>
              </a:rPr>
              <a:t>https://tinyurl.com/us-geo </a:t>
            </a:r>
          </a:p>
          <a:p>
            <a:pPr>
              <a:lnSpc>
                <a:spcPct val="95000"/>
              </a:lnSpc>
              <a:spcBef>
                <a:spcPct val="0"/>
              </a:spcBef>
              <a:spcAft>
                <a:spcPts val="600"/>
              </a:spcAft>
            </a:pPr>
            <a:endParaRPr lang="en-US" sz="1800" spc="-50" dirty="0">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4095818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5" name="Picture 4">
            <a:extLst>
              <a:ext uri="{FF2B5EF4-FFF2-40B4-BE49-F238E27FC236}">
                <a16:creationId xmlns:a16="http://schemas.microsoft.com/office/drawing/2014/main" id="{EC66CB49-71D9-0F6A-ADAF-A90713A34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4F145A3C-031E-96B2-EFAE-6C0026B828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A8BC3E9-724A-A3DF-05D2-FE36D7EABA3A}"/>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890859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descr="A picture containing text, electronics&#10;&#10;Description automatically generated">
            <a:extLst>
              <a:ext uri="{FF2B5EF4-FFF2-40B4-BE49-F238E27FC236}">
                <a16:creationId xmlns:a16="http://schemas.microsoft.com/office/drawing/2014/main" id="{6F58832E-2419-5485-114B-7634F7FCCD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41" y="444798"/>
            <a:ext cx="5660571" cy="3159388"/>
          </a:xfrm>
          <a:prstGeom prst="rect">
            <a:avLst/>
          </a:prstGeom>
          <a:ln>
            <a:noFill/>
          </a:ln>
          <a:effectLst>
            <a:outerShdw blurRad="190500" algn="tl" rotWithShape="0">
              <a:srgbClr val="000000">
                <a:alpha val="70000"/>
              </a:srgbClr>
            </a:outerShdw>
          </a:effectLst>
        </p:spPr>
      </p:pic>
      <p:pic>
        <p:nvPicPr>
          <p:cNvPr id="8" name="Picture 7" descr="A close-up of a credit card&#10;&#10;Description automatically generated with low confidence">
            <a:extLst>
              <a:ext uri="{FF2B5EF4-FFF2-40B4-BE49-F238E27FC236}">
                <a16:creationId xmlns:a16="http://schemas.microsoft.com/office/drawing/2014/main" id="{43B63253-0A6A-69AD-AE3D-6536BD275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5449" y="3739762"/>
            <a:ext cx="5660571" cy="2971800"/>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BAA16657-EADC-6C36-4339-91AA448D1754}"/>
              </a:ext>
            </a:extLst>
          </p:cNvPr>
          <p:cNvSpPr txBox="1"/>
          <p:nvPr/>
        </p:nvSpPr>
        <p:spPr>
          <a:xfrm>
            <a:off x="6279141" y="2849175"/>
            <a:ext cx="2411291" cy="707886"/>
          </a:xfrm>
          <a:prstGeom prst="rect">
            <a:avLst/>
          </a:prstGeom>
          <a:noFill/>
        </p:spPr>
        <p:txBody>
          <a:bodyPr wrap="square" rtlCol="0">
            <a:spAutoFit/>
          </a:bodyPr>
          <a:lstStyle/>
          <a:p>
            <a:r>
              <a:rPr lang="en-GB" sz="2000" b="1" dirty="0">
                <a:solidFill>
                  <a:schemeClr val="bg1"/>
                </a:solidFill>
                <a:latin typeface="Segoe UI" panose="020B0502040204020203" pitchFamily="34" charset="0"/>
                <a:ea typeface="NSimSun" panose="02010609030101010101" pitchFamily="49" charset="-122"/>
                <a:cs typeface="Segoe UI" panose="020B0502040204020203" pitchFamily="34" charset="0"/>
              </a:rPr>
              <a:t>Language, syntax, commands...</a:t>
            </a:r>
          </a:p>
        </p:txBody>
      </p:sp>
      <p:sp>
        <p:nvSpPr>
          <p:cNvPr id="10" name="TextBox 9">
            <a:extLst>
              <a:ext uri="{FF2B5EF4-FFF2-40B4-BE49-F238E27FC236}">
                <a16:creationId xmlns:a16="http://schemas.microsoft.com/office/drawing/2014/main" id="{F43C396F-8677-20B4-5E59-F5969E9E2E65}"/>
              </a:ext>
            </a:extLst>
          </p:cNvPr>
          <p:cNvSpPr txBox="1"/>
          <p:nvPr/>
        </p:nvSpPr>
        <p:spPr>
          <a:xfrm>
            <a:off x="6345382" y="3767540"/>
            <a:ext cx="2764044" cy="707886"/>
          </a:xfrm>
          <a:prstGeom prst="rect">
            <a:avLst/>
          </a:prstGeom>
          <a:noFill/>
        </p:spPr>
        <p:txBody>
          <a:bodyPr wrap="square" rtlCol="0">
            <a:spAutoFit/>
          </a:bodyPr>
          <a:lstStyle/>
          <a:p>
            <a:r>
              <a:rPr lang="en-GB" sz="2000" b="1" dirty="0">
                <a:latin typeface="Segoe UI" panose="020B0502040204020203" pitchFamily="34" charset="0"/>
                <a:ea typeface="NSimSun" panose="02010609030101010101" pitchFamily="49" charset="-122"/>
                <a:cs typeface="Segoe UI" panose="020B0502040204020203" pitchFamily="34" charset="0"/>
              </a:rPr>
              <a:t>IDE: friendlier, better functionality….</a:t>
            </a:r>
          </a:p>
        </p:txBody>
      </p:sp>
      <p:pic>
        <p:nvPicPr>
          <p:cNvPr id="5" name="Picture 4">
            <a:extLst>
              <a:ext uri="{FF2B5EF4-FFF2-40B4-BE49-F238E27FC236}">
                <a16:creationId xmlns:a16="http://schemas.microsoft.com/office/drawing/2014/main" id="{8006D94B-88E5-5726-7686-795069A3A2A6}"/>
              </a:ext>
            </a:extLst>
          </p:cNvPr>
          <p:cNvPicPr>
            <a:picLocks noChangeAspect="1"/>
          </p:cNvPicPr>
          <p:nvPr/>
        </p:nvPicPr>
        <p:blipFill>
          <a:blip r:embed="rId6"/>
          <a:stretch>
            <a:fillRect/>
          </a:stretch>
        </p:blipFill>
        <p:spPr>
          <a:xfrm>
            <a:off x="300156" y="3557061"/>
            <a:ext cx="5106870" cy="2130632"/>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A3740433-8319-29D9-D4A0-2A88941D5A8E}"/>
              </a:ext>
            </a:extLst>
          </p:cNvPr>
          <p:cNvSpPr txBox="1"/>
          <p:nvPr/>
        </p:nvSpPr>
        <p:spPr>
          <a:xfrm>
            <a:off x="593321" y="5744253"/>
            <a:ext cx="4520540" cy="307777"/>
          </a:xfrm>
          <a:prstGeom prst="rect">
            <a:avLst/>
          </a:prstGeom>
          <a:noFill/>
        </p:spPr>
        <p:txBody>
          <a:bodyPr wrap="square" rtlCol="0">
            <a:spAutoFit/>
          </a:bodyPr>
          <a:lstStyle/>
          <a:p>
            <a:r>
              <a:rPr lang="en-GB" sz="1400" b="1">
                <a:latin typeface="Segoe UI" panose="020B0502040204020203" pitchFamily="34" charset="0"/>
                <a:cs typeface="Segoe UI" panose="020B0502040204020203" pitchFamily="34" charset="0"/>
              </a:rPr>
              <a:t>github.com/patrickballantyne/CARTO-SDSC2022</a:t>
            </a:r>
            <a:endParaRPr lang="en-GB" sz="1400"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A766DBB0-B07D-1D7B-9D5F-9BCA7278A7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971C6569-11FA-D353-D54E-DF2C195224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8AAEA1CC-8517-6736-5C41-93CFC0F49FFB}"/>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219366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392EB9BA-8003-4317-817A-F5D23BDCA60E}"/>
              </a:ext>
            </a:extLst>
          </p:cNvPr>
          <p:cNvSpPr txBox="1"/>
          <p:nvPr/>
        </p:nvSpPr>
        <p:spPr>
          <a:xfrm>
            <a:off x="414351" y="2844225"/>
            <a:ext cx="3676882"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1 - Data ] </a:t>
            </a:r>
          </a:p>
        </p:txBody>
      </p:sp>
      <p:pic>
        <p:nvPicPr>
          <p:cNvPr id="4" name="Picture 3">
            <a:extLst>
              <a:ext uri="{FF2B5EF4-FFF2-40B4-BE49-F238E27FC236}">
                <a16:creationId xmlns:a16="http://schemas.microsoft.com/office/drawing/2014/main" id="{EC738E85-464A-B904-FFFE-48F1682B5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718502A-55F9-A579-5664-B1FB8C622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4445363-4AA9-C077-E0A4-F699C7E89AF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504054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0" y="1298368"/>
            <a:ext cx="1004755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neighborhood characteristics (</a:t>
            </a:r>
            <a:r>
              <a:rPr lang="en-US" sz="3500" b="1" spc="-50" dirty="0">
                <a:latin typeface="Segoe UI" panose="020B0502040204020203" pitchFamily="34" charset="0"/>
                <a:ea typeface="+mj-ea"/>
                <a:cs typeface="Segoe UI" panose="020B0502040204020203" pitchFamily="34" charset="0"/>
              </a:rPr>
              <a:t>Geodemographics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97F26EDC-90FD-6AEC-1865-6908346E8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3FC73D16-704D-B673-78D0-5A20B8639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086ADEA3-F9EE-6DF3-8CF6-A8D9485B58A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889274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745346"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6" name="TextBox 5">
            <a:extLst>
              <a:ext uri="{FF2B5EF4-FFF2-40B4-BE49-F238E27FC236}">
                <a16:creationId xmlns:a16="http://schemas.microsoft.com/office/drawing/2014/main" id="{5B6AA209-B902-9B4A-99E0-77CD7549DE96}"/>
              </a:ext>
            </a:extLst>
          </p:cNvPr>
          <p:cNvSpPr txBox="1"/>
          <p:nvPr/>
        </p:nvSpPr>
        <p:spPr>
          <a:xfrm>
            <a:off x="537240" y="2921078"/>
            <a:ext cx="3385163" cy="1815882"/>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p:txBody>
      </p:sp>
      <p:pic>
        <p:nvPicPr>
          <p:cNvPr id="3" name="Picture 2">
            <a:extLst>
              <a:ext uri="{FF2B5EF4-FFF2-40B4-BE49-F238E27FC236}">
                <a16:creationId xmlns:a16="http://schemas.microsoft.com/office/drawing/2014/main" id="{A755893E-C0C9-C2AB-5938-98A632AEC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5D5FEF02-A2E3-5F83-5E8A-C3342CFC8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1358DEEC-DAC6-662E-7EA5-78D46F54B7C8}"/>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70114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9" name="Picture 8">
            <a:extLst>
              <a:ext uri="{FF2B5EF4-FFF2-40B4-BE49-F238E27FC236}">
                <a16:creationId xmlns:a16="http://schemas.microsoft.com/office/drawing/2014/main" id="{197842E8-AD4D-AD09-6113-8DF94F93B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423" y="3715670"/>
            <a:ext cx="8160169" cy="277096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5827EFF4-2DB8-B02F-1F3E-6B123C912372}"/>
              </a:ext>
            </a:extLst>
          </p:cNvPr>
          <p:cNvSpPr txBox="1"/>
          <p:nvPr/>
        </p:nvSpPr>
        <p:spPr>
          <a:xfrm>
            <a:off x="10326701" y="3688893"/>
            <a:ext cx="2656118" cy="276999"/>
          </a:xfrm>
          <a:prstGeom prst="rect">
            <a:avLst/>
          </a:prstGeom>
          <a:noFill/>
        </p:spPr>
        <p:txBody>
          <a:bodyPr wrap="square">
            <a:spAutoFit/>
          </a:bodyPr>
          <a:lstStyle/>
          <a:p>
            <a:r>
              <a:rPr lang="en-GB" sz="1200" b="1" dirty="0"/>
              <a:t>Source: SafeGraph </a:t>
            </a:r>
          </a:p>
        </p:txBody>
      </p:sp>
      <p:sp>
        <p:nvSpPr>
          <p:cNvPr id="10" name="TextBox 9">
            <a:extLst>
              <a:ext uri="{FF2B5EF4-FFF2-40B4-BE49-F238E27FC236}">
                <a16:creationId xmlns:a16="http://schemas.microsoft.com/office/drawing/2014/main" id="{8E00B564-4A2F-F06B-7655-EBA089A9A64C}"/>
              </a:ext>
            </a:extLst>
          </p:cNvPr>
          <p:cNvSpPr txBox="1"/>
          <p:nvPr/>
        </p:nvSpPr>
        <p:spPr>
          <a:xfrm>
            <a:off x="10326701" y="3322765"/>
            <a:ext cx="2656118" cy="276999"/>
          </a:xfrm>
          <a:prstGeom prst="rect">
            <a:avLst/>
          </a:prstGeom>
          <a:noFill/>
        </p:spPr>
        <p:txBody>
          <a:bodyPr wrap="square">
            <a:spAutoFit/>
          </a:bodyPr>
          <a:lstStyle/>
          <a:p>
            <a:r>
              <a:rPr lang="en-GB" sz="1200" b="1" dirty="0"/>
              <a:t>Source: CARTO </a:t>
            </a:r>
          </a:p>
        </p:txBody>
      </p:sp>
      <p:pic>
        <p:nvPicPr>
          <p:cNvPr id="3" name="Picture 2">
            <a:extLst>
              <a:ext uri="{FF2B5EF4-FFF2-40B4-BE49-F238E27FC236}">
                <a16:creationId xmlns:a16="http://schemas.microsoft.com/office/drawing/2014/main" id="{DB45832D-EBA5-947F-B412-DD3F382E2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85538A58-9F21-7382-CEA1-F55B88ED00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518E5FEC-5207-72FA-1979-A6E833D887B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pic>
        <p:nvPicPr>
          <p:cNvPr id="5" name="Picture 4">
            <a:extLst>
              <a:ext uri="{FF2B5EF4-FFF2-40B4-BE49-F238E27FC236}">
                <a16:creationId xmlns:a16="http://schemas.microsoft.com/office/drawing/2014/main" id="{543F5A42-0741-94A2-38BA-45A9C6A60CEF}"/>
              </a:ext>
            </a:extLst>
          </p:cNvPr>
          <p:cNvPicPr>
            <a:picLocks noChangeAspect="1"/>
          </p:cNvPicPr>
          <p:nvPr/>
        </p:nvPicPr>
        <p:blipFill rotWithShape="1">
          <a:blip r:embed="rId7"/>
          <a:srcRect b="24253"/>
          <a:stretch/>
        </p:blipFill>
        <p:spPr>
          <a:xfrm>
            <a:off x="3820424" y="117298"/>
            <a:ext cx="8160169" cy="33815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2654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546684" y="797098"/>
            <a:ext cx="4856480" cy="2913796"/>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4200" spc="-50" dirty="0">
                <a:latin typeface="Segoe UI" panose="020B0502040204020203" pitchFamily="34" charset="0"/>
                <a:ea typeface="+mj-ea"/>
                <a:cs typeface="Segoe UI" panose="020B0502040204020203" pitchFamily="34" charset="0"/>
              </a:rPr>
              <a:t>Retail and Geodemographics: </a:t>
            </a:r>
            <a:br>
              <a:rPr lang="en-US" sz="4200" spc="-50" dirty="0">
                <a:latin typeface="Segoe UI" panose="020B0502040204020203" pitchFamily="34" charset="0"/>
                <a:ea typeface="+mj-ea"/>
                <a:cs typeface="Segoe UI" panose="020B0502040204020203" pitchFamily="34" charset="0"/>
              </a:rPr>
            </a:br>
            <a:r>
              <a:rPr lang="en-US" sz="42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Patrick Ballantyne, </a:t>
            </a:r>
            <a:br>
              <a:rPr lang="en-US" sz="2400" spc="-50" dirty="0">
                <a:latin typeface="Segoe UI" panose="020B0502040204020203" pitchFamily="34" charset="0"/>
                <a:ea typeface="+mj-ea"/>
                <a:cs typeface="Segoe UI" panose="020B0502040204020203" pitchFamily="34" charset="0"/>
              </a:rPr>
            </a:br>
            <a:r>
              <a:rPr lang="en-US" sz="2400" spc="-50" dirty="0">
                <a:latin typeface="Segoe UI" panose="020B0502040204020203" pitchFamily="34" charset="0"/>
                <a:ea typeface="+mj-ea"/>
                <a:cs typeface="Segoe UI" panose="020B0502040204020203" pitchFamily="34" charset="0"/>
              </a:rPr>
              <a:t>University of Liverpool </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5" name="Picture 4">
            <a:extLst>
              <a:ext uri="{FF2B5EF4-FFF2-40B4-BE49-F238E27FC236}">
                <a16:creationId xmlns:a16="http://schemas.microsoft.com/office/drawing/2014/main" id="{918E3DDB-74EC-4E5C-A1D6-4E10397EC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65" y="3957758"/>
            <a:ext cx="2311004" cy="235001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FAFDE188-28D3-CFD1-3C8E-7B2598CD01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5339" y="3831733"/>
            <a:ext cx="1725278" cy="129395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8CC268B6-4DD0-ACBA-5972-0CE5B1D90A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339" y="5246101"/>
            <a:ext cx="1725278" cy="129395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7241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10" name="Picture 9">
            <a:extLst>
              <a:ext uri="{FF2B5EF4-FFF2-40B4-BE49-F238E27FC236}">
                <a16:creationId xmlns:a16="http://schemas.microsoft.com/office/drawing/2014/main" id="{9B61F6BB-E28C-3A6A-33CA-1663947BD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919" y="1695461"/>
            <a:ext cx="5836412" cy="4158691"/>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E6459E78-3F73-1888-7AA9-989D14A4C41A}"/>
              </a:ext>
            </a:extLst>
          </p:cNvPr>
          <p:cNvPicPr>
            <a:picLocks noChangeAspect="1"/>
          </p:cNvPicPr>
          <p:nvPr/>
        </p:nvPicPr>
        <p:blipFill>
          <a:blip r:embed="rId4"/>
          <a:stretch>
            <a:fillRect/>
          </a:stretch>
        </p:blipFill>
        <p:spPr>
          <a:xfrm>
            <a:off x="4365076" y="1411134"/>
            <a:ext cx="2540131" cy="952549"/>
          </a:xfrm>
          <a:prstGeom prst="rect">
            <a:avLst/>
          </a:prstGeom>
          <a:ln>
            <a:noFill/>
          </a:ln>
          <a:effectLst>
            <a:outerShdw blurRad="190500" algn="tl" rotWithShape="0">
              <a:srgbClr val="000000">
                <a:alpha val="70000"/>
              </a:srgbClr>
            </a:outerShdw>
          </a:effectLst>
        </p:spPr>
      </p:pic>
      <p:pic>
        <p:nvPicPr>
          <p:cNvPr id="12" name="Picture 11" descr="Diagram, engineering drawing&#10;&#10;Description automatically generated">
            <a:extLst>
              <a:ext uri="{FF2B5EF4-FFF2-40B4-BE49-F238E27FC236}">
                <a16:creationId xmlns:a16="http://schemas.microsoft.com/office/drawing/2014/main" id="{62A5C439-695A-5381-40AC-DCD099C7C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54088" y="784719"/>
            <a:ext cx="2022577" cy="1537158"/>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6BB4E7CF-5017-1413-AEC2-84231C2F34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17265" y="918829"/>
            <a:ext cx="644066" cy="379539"/>
          </a:xfrm>
          <a:prstGeom prst="rect">
            <a:avLst/>
          </a:prstGeom>
        </p:spPr>
      </p:pic>
      <p:sp>
        <p:nvSpPr>
          <p:cNvPr id="3" name="TextBox 2">
            <a:extLst>
              <a:ext uri="{FF2B5EF4-FFF2-40B4-BE49-F238E27FC236}">
                <a16:creationId xmlns:a16="http://schemas.microsoft.com/office/drawing/2014/main" id="{685BF8F2-76D6-31AE-256A-F151AB757624}"/>
              </a:ext>
            </a:extLst>
          </p:cNvPr>
          <p:cNvSpPr txBox="1"/>
          <p:nvPr/>
        </p:nvSpPr>
        <p:spPr>
          <a:xfrm>
            <a:off x="6124919" y="5938424"/>
            <a:ext cx="5576711" cy="400110"/>
          </a:xfrm>
          <a:prstGeom prst="rect">
            <a:avLst/>
          </a:prstGeom>
          <a:solidFill>
            <a:schemeClr val="bg1"/>
          </a:solidFill>
          <a:ln w="12700">
            <a:solidFill>
              <a:schemeClr val="tx1"/>
            </a:solidFill>
          </a:ln>
        </p:spPr>
        <p:txBody>
          <a:bodyPr wrap="square" rtlCol="0">
            <a:spAutoFit/>
          </a:bodyPr>
          <a:lstStyle/>
          <a:p>
            <a:r>
              <a:rPr lang="en-GB" sz="1000" b="1" dirty="0">
                <a:latin typeface="Segoe UI" panose="020B0502040204020203" pitchFamily="34" charset="0"/>
                <a:cs typeface="Segoe UI" panose="020B0502040204020203" pitchFamily="34" charset="0"/>
              </a:rPr>
              <a:t>Ballantyne et al. (2022) Integrating the who, what and where of American retail centre agglomerations. </a:t>
            </a:r>
            <a:r>
              <a:rPr lang="en-GB" sz="1000" b="1" i="1" dirty="0">
                <a:latin typeface="Segoe UI" panose="020B0502040204020203" pitchFamily="34" charset="0"/>
                <a:cs typeface="Segoe UI" panose="020B0502040204020203" pitchFamily="34" charset="0"/>
              </a:rPr>
              <a:t>Annals of the American Association of Geographers.</a:t>
            </a:r>
            <a:endParaRPr lang="en-GB" sz="1000" b="1" dirty="0">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6BC9246-331C-6902-20D8-EE3E35608D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EEB15857-FAFD-16CC-C5C5-4B4478D703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E04FC7C0-55D6-7303-9CE7-B1912BE1C60E}"/>
              </a:ext>
            </a:extLst>
          </p:cNvPr>
          <p:cNvPicPr>
            <a:picLocks noChangeAspect="1"/>
          </p:cNvPicPr>
          <p:nvPr/>
        </p:nvPicPr>
        <p:blipFill rotWithShape="1">
          <a:blip r:embed="rId9">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892460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2834901" cy="2130631"/>
          </a:xfrm>
          <a:prstGeom prst="rect">
            <a:avLst/>
          </a:prstGeom>
        </p:spPr>
        <p:txBody>
          <a:bodyPr vert="horz" lIns="91440" tIns="45720" rIns="91440" bIns="45720" rtlCol="0" anchor="ctr">
            <a:normAutofit fontScale="85000" lnSpcReduction="2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Store Catchments</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8" name="TextBox 7">
            <a:extLst>
              <a:ext uri="{FF2B5EF4-FFF2-40B4-BE49-F238E27FC236}">
                <a16:creationId xmlns:a16="http://schemas.microsoft.com/office/drawing/2014/main" id="{6077CE75-A8AC-F643-33AB-0AB7BC68FDCB}"/>
              </a:ext>
            </a:extLst>
          </p:cNvPr>
          <p:cNvSpPr txBox="1"/>
          <p:nvPr/>
        </p:nvSpPr>
        <p:spPr>
          <a:xfrm>
            <a:off x="537240" y="2921078"/>
            <a:ext cx="3385163" cy="2308324"/>
          </a:xfrm>
          <a:prstGeom prst="rect">
            <a:avLst/>
          </a:prstGeom>
          <a:solidFill>
            <a:schemeClr val="bg1"/>
          </a:solidFill>
          <a:ln w="12700">
            <a:noFill/>
          </a:ln>
        </p:spPr>
        <p:txBody>
          <a:bodyPr wrap="square" rtlCol="0">
            <a:spAutoFit/>
          </a:bodyPr>
          <a:lstStyle/>
          <a:p>
            <a:r>
              <a:rPr lang="en-GB" sz="1600" dirty="0">
                <a:latin typeface="Segoe UI" panose="020B0502040204020203" pitchFamily="34" charset="0"/>
                <a:cs typeface="Segoe UI" panose="020B0502040204020203" pitchFamily="34" charset="0"/>
              </a:rPr>
              <a:t>Understanding your customers:</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WHO</a:t>
            </a:r>
            <a:r>
              <a:rPr lang="en-GB" sz="1600" dirty="0">
                <a:latin typeface="Segoe UI" panose="020B0502040204020203" pitchFamily="34" charset="0"/>
                <a:cs typeface="Segoe UI" panose="020B0502040204020203" pitchFamily="34" charset="0"/>
              </a:rPr>
              <a:t> they 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WHAT</a:t>
            </a:r>
            <a:r>
              <a:rPr lang="en-GB" sz="1600" dirty="0">
                <a:latin typeface="Segoe UI" panose="020B0502040204020203" pitchFamily="34" charset="0"/>
                <a:cs typeface="Segoe UI" panose="020B0502040204020203" pitchFamily="34" charset="0"/>
              </a:rPr>
              <a:t> characteristics they share</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WHERE</a:t>
            </a:r>
            <a:r>
              <a:rPr lang="en-GB" sz="1600" dirty="0">
                <a:latin typeface="Segoe UI" panose="020B0502040204020203" pitchFamily="34" charset="0"/>
                <a:cs typeface="Segoe UI" panose="020B0502040204020203" pitchFamily="34" charset="0"/>
              </a:rPr>
              <a:t> they come from</a:t>
            </a:r>
          </a:p>
          <a:p>
            <a:endParaRPr lang="en-GB" sz="1600" dirty="0">
              <a:latin typeface="Segoe UI" panose="020B0502040204020203" pitchFamily="34" charset="0"/>
              <a:cs typeface="Segoe UI" panose="020B0502040204020203" pitchFamily="34" charset="0"/>
            </a:endParaRPr>
          </a:p>
          <a:p>
            <a:r>
              <a:rPr lang="en-GB" sz="1600" b="1" dirty="0">
                <a:latin typeface="Segoe UI" panose="020B0502040204020203" pitchFamily="34" charset="0"/>
                <a:cs typeface="Segoe UI" panose="020B0502040204020203" pitchFamily="34" charset="0"/>
              </a:rPr>
              <a:t>HOW?</a:t>
            </a:r>
          </a:p>
        </p:txBody>
      </p:sp>
      <p:pic>
        <p:nvPicPr>
          <p:cNvPr id="5" name="Picture 4">
            <a:extLst>
              <a:ext uri="{FF2B5EF4-FFF2-40B4-BE49-F238E27FC236}">
                <a16:creationId xmlns:a16="http://schemas.microsoft.com/office/drawing/2014/main" id="{5F6AB275-68E5-0074-0D8B-E8D1B836ED0E}"/>
              </a:ext>
            </a:extLst>
          </p:cNvPr>
          <p:cNvPicPr>
            <a:picLocks noChangeAspect="1"/>
          </p:cNvPicPr>
          <p:nvPr/>
        </p:nvPicPr>
        <p:blipFill rotWithShape="1">
          <a:blip r:embed="rId3"/>
          <a:srcRect l="1852" t="1752" r="65259" b="27389"/>
          <a:stretch/>
        </p:blipFill>
        <p:spPr>
          <a:xfrm>
            <a:off x="5708821" y="2066072"/>
            <a:ext cx="2683770" cy="3163330"/>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8999EC82-23F3-F93A-80D0-074A7EEDDC17}"/>
              </a:ext>
            </a:extLst>
          </p:cNvPr>
          <p:cNvPicPr>
            <a:picLocks noChangeAspect="1"/>
          </p:cNvPicPr>
          <p:nvPr/>
        </p:nvPicPr>
        <p:blipFill rotWithShape="1">
          <a:blip r:embed="rId4">
            <a:extLst>
              <a:ext uri="{28A0092B-C50C-407E-A947-70E740481C1C}">
                <a14:useLocalDpi xmlns:a14="http://schemas.microsoft.com/office/drawing/2010/main" val="0"/>
              </a:ext>
            </a:extLst>
          </a:blip>
          <a:srcRect l="1250" r="67111"/>
          <a:stretch/>
        </p:blipFill>
        <p:spPr>
          <a:xfrm>
            <a:off x="8783937" y="2293144"/>
            <a:ext cx="2581791" cy="277096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1E6FCCA-BD17-1924-EB00-C81E481529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1" name="Picture 10">
            <a:extLst>
              <a:ext uri="{FF2B5EF4-FFF2-40B4-BE49-F238E27FC236}">
                <a16:creationId xmlns:a16="http://schemas.microsoft.com/office/drawing/2014/main" id="{D4C38484-BC94-DF6D-14D8-C265CDFE4B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4F33674C-A4B7-3C3D-BBEB-3869B9FBC5AE}"/>
              </a:ext>
            </a:extLst>
          </p:cNvPr>
          <p:cNvPicPr>
            <a:picLocks noChangeAspect="1"/>
          </p:cNvPicPr>
          <p:nvPr/>
        </p:nvPicPr>
        <p:blipFill rotWithShape="1">
          <a:blip r:embed="rId7">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645683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5039055"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2 - Catchments ] </a:t>
            </a:r>
          </a:p>
        </p:txBody>
      </p:sp>
      <p:pic>
        <p:nvPicPr>
          <p:cNvPr id="3" name="Picture 2">
            <a:extLst>
              <a:ext uri="{FF2B5EF4-FFF2-40B4-BE49-F238E27FC236}">
                <a16:creationId xmlns:a16="http://schemas.microsoft.com/office/drawing/2014/main" id="{4949A2D6-0E9F-F360-819F-FF893632A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AC5FFA92-96B0-CB47-23EA-9B63CBFDF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D8DFE73B-43FB-E83B-69F2-8304102B4D3C}"/>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480335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59" y="1298368"/>
            <a:ext cx="1098666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500" spc="-50" dirty="0">
                <a:latin typeface="Segoe UI" panose="020B0502040204020203" pitchFamily="34" charset="0"/>
                <a:ea typeface="+mj-ea"/>
                <a:cs typeface="Segoe UI" panose="020B0502040204020203" pitchFamily="34" charset="0"/>
              </a:rPr>
              <a:t>How to link </a:t>
            </a:r>
            <a:r>
              <a:rPr lang="en-US" sz="3500" b="1" spc="-50" dirty="0">
                <a:latin typeface="Segoe UI" panose="020B0502040204020203" pitchFamily="34" charset="0"/>
                <a:ea typeface="+mj-ea"/>
                <a:cs typeface="Segoe UI" panose="020B0502040204020203" pitchFamily="34" charset="0"/>
              </a:rPr>
              <a:t>Retail </a:t>
            </a:r>
            <a:r>
              <a:rPr lang="en-US" sz="3500" spc="-50" dirty="0">
                <a:latin typeface="Segoe UI" panose="020B0502040204020203" pitchFamily="34" charset="0"/>
                <a:ea typeface="+mj-ea"/>
                <a:cs typeface="Segoe UI" panose="020B0502040204020203" pitchFamily="34" charset="0"/>
              </a:rPr>
              <a:t>store data and </a:t>
            </a:r>
            <a:r>
              <a:rPr lang="en-US" sz="3500" b="1" spc="-50" dirty="0">
                <a:latin typeface="Segoe UI" panose="020B0502040204020203" pitchFamily="34" charset="0"/>
                <a:ea typeface="+mj-ea"/>
                <a:cs typeface="Segoe UI" panose="020B0502040204020203" pitchFamily="34" charset="0"/>
              </a:rPr>
              <a:t>Geodemographics </a:t>
            </a:r>
            <a:r>
              <a:rPr lang="en-US" sz="3500" spc="-50" dirty="0">
                <a:latin typeface="Segoe UI" panose="020B0502040204020203" pitchFamily="34" charset="0"/>
                <a:ea typeface="+mj-ea"/>
                <a:cs typeface="Segoe UI" panose="020B0502040204020203" pitchFamily="34" charset="0"/>
              </a:rPr>
              <a:t>with </a:t>
            </a:r>
            <a:r>
              <a:rPr lang="en-US" sz="3500" b="1" spc="-50" dirty="0">
                <a:latin typeface="Segoe UI" panose="020B0502040204020203" pitchFamily="34" charset="0"/>
                <a:ea typeface="+mj-ea"/>
                <a:cs typeface="Segoe UI" panose="020B0502040204020203" pitchFamily="34" charset="0"/>
              </a:rPr>
              <a:t>Catchments</a:t>
            </a:r>
            <a:r>
              <a:rPr lang="en-US" sz="3500" spc="-50" dirty="0">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7B1D6D18-027C-4CCB-CAA9-CF43A9AE9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F4B4A75E-DBEF-1029-D151-FEC38D90EB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E64376FD-1837-EEFE-0612-A11478810A0F}"/>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928585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7" name="Picture 6">
            <a:extLst>
              <a:ext uri="{FF2B5EF4-FFF2-40B4-BE49-F238E27FC236}">
                <a16:creationId xmlns:a16="http://schemas.microsoft.com/office/drawing/2014/main" id="{8B1D9E3C-C39C-2759-0ED5-040D49C2DEED}"/>
              </a:ext>
            </a:extLst>
          </p:cNvPr>
          <p:cNvPicPr>
            <a:picLocks noChangeAspect="1"/>
          </p:cNvPicPr>
          <p:nvPr/>
        </p:nvPicPr>
        <p:blipFill>
          <a:blip r:embed="rId3"/>
          <a:stretch>
            <a:fillRect/>
          </a:stretch>
        </p:blipFill>
        <p:spPr>
          <a:xfrm>
            <a:off x="5921296" y="988086"/>
            <a:ext cx="5777943" cy="4442915"/>
          </a:xfrm>
          <a:prstGeom prst="rect">
            <a:avLst/>
          </a:prstGeom>
          <a:ln>
            <a:noFill/>
          </a:ln>
          <a:effectLst>
            <a:outerShdw blurRad="190500" algn="tl" rotWithShape="0">
              <a:srgbClr val="000000">
                <a:alpha val="70000"/>
              </a:srgbClr>
            </a:outerShdw>
          </a:effectLst>
        </p:spPr>
      </p:pic>
      <p:graphicFrame>
        <p:nvGraphicFramePr>
          <p:cNvPr id="8" name="Table 7">
            <a:extLst>
              <a:ext uri="{FF2B5EF4-FFF2-40B4-BE49-F238E27FC236}">
                <a16:creationId xmlns:a16="http://schemas.microsoft.com/office/drawing/2014/main" id="{F4D87085-3E2E-7831-E077-316567B2C47F}"/>
              </a:ext>
            </a:extLst>
          </p:cNvPr>
          <p:cNvGraphicFramePr>
            <a:graphicFrameLocks noGrp="1"/>
          </p:cNvGraphicFramePr>
          <p:nvPr>
            <p:extLst>
              <p:ext uri="{D42A27DB-BD31-4B8C-83A1-F6EECF244321}">
                <p14:modId xmlns:p14="http://schemas.microsoft.com/office/powerpoint/2010/main" val="3828060361"/>
              </p:ext>
            </p:extLst>
          </p:nvPr>
        </p:nvGraphicFramePr>
        <p:xfrm>
          <a:off x="8810267" y="5647664"/>
          <a:ext cx="2781300" cy="44450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3571886164"/>
                    </a:ext>
                  </a:extLst>
                </a:gridCol>
                <a:gridCol w="1257300">
                  <a:extLst>
                    <a:ext uri="{9D8B030D-6E8A-4147-A177-3AD203B41FA5}">
                      <a16:colId xmlns:a16="http://schemas.microsoft.com/office/drawing/2014/main" val="4173751489"/>
                    </a:ext>
                  </a:extLst>
                </a:gridCol>
              </a:tblGrid>
              <a:tr h="222250">
                <a:tc>
                  <a:txBody>
                    <a:bodyPr/>
                    <a:lstStyle/>
                    <a:p>
                      <a:pPr algn="ctr" fontAlgn="b"/>
                      <a:r>
                        <a:rPr lang="en-GB" sz="1200" b="1" u="none" strike="noStrike" dirty="0">
                          <a:effectLst/>
                        </a:rPr>
                        <a:t>location_name</a:t>
                      </a:r>
                      <a:endParaRPr lang="en-GB" sz="1200" b="1"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286487474"/>
                  </a:ext>
                </a:extLst>
              </a:tr>
              <a:tr h="222250">
                <a:tc>
                  <a:txBody>
                    <a:bodyPr/>
                    <a:lstStyle/>
                    <a:p>
                      <a:pPr algn="ctr" fontAlgn="b"/>
                      <a:r>
                        <a:rPr lang="en-GB" sz="1200" u="none" strike="noStrike" dirty="0">
                          <a:effectLst/>
                        </a:rPr>
                        <a:t>Ollie's Bargain Outlet</a:t>
                      </a:r>
                      <a:endParaRPr lang="en-GB" sz="1200" b="0" i="0" u="none" strike="noStrike" dirty="0">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35108093"/>
                  </a:ext>
                </a:extLst>
              </a:tr>
            </a:tbl>
          </a:graphicData>
        </a:graphic>
      </p:graphicFrame>
      <p:pic>
        <p:nvPicPr>
          <p:cNvPr id="3" name="Picture 2">
            <a:extLst>
              <a:ext uri="{FF2B5EF4-FFF2-40B4-BE49-F238E27FC236}">
                <a16:creationId xmlns:a16="http://schemas.microsoft.com/office/drawing/2014/main" id="{8C93DBE0-571C-D1AA-E39B-DB1FC0C85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698C238-DCFE-AEC5-3002-576F53095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4BDA19F7-A442-62B2-4857-4C9D8892F993}"/>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579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extLst>
              <p:ext uri="{D42A27DB-BD31-4B8C-83A1-F6EECF244321}">
                <p14:modId xmlns:p14="http://schemas.microsoft.com/office/powerpoint/2010/main" val="1769585066"/>
              </p:ext>
            </p:extLst>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pic>
        <p:nvPicPr>
          <p:cNvPr id="3" name="Picture 2">
            <a:extLst>
              <a:ext uri="{FF2B5EF4-FFF2-40B4-BE49-F238E27FC236}">
                <a16:creationId xmlns:a16="http://schemas.microsoft.com/office/drawing/2014/main" id="{B5E6A7D9-74DE-00C4-C325-A963564E9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0796AAE5-DE46-9A0C-EF19-028E25983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E1F78C3C-01E5-33B5-1605-C923CF18490D}"/>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6573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extLst>
              <p:ext uri="{D42A27DB-BD31-4B8C-83A1-F6EECF244321}">
                <p14:modId xmlns:p14="http://schemas.microsoft.com/office/powerpoint/2010/main" val="946011784"/>
              </p:ext>
            </p:extLst>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3" name="Picture 2">
            <a:extLst>
              <a:ext uri="{FF2B5EF4-FFF2-40B4-BE49-F238E27FC236}">
                <a16:creationId xmlns:a16="http://schemas.microsoft.com/office/drawing/2014/main" id="{2FBDEECB-5438-C168-FD58-8F99B98A2F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D5223BD3-DCE2-1F01-1CEE-E3FE2CD4D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31E0D1FD-CEEC-47EC-5770-677F373B28C9}"/>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677556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546969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Catchment Geodemographic Profiling </a:t>
            </a:r>
            <a:endParaRPr lang="en-US" sz="20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2000" spc="-50" dirty="0">
                <a:latin typeface="Segoe UI" panose="020B0502040204020203" pitchFamily="34" charset="0"/>
                <a:ea typeface="+mj-ea"/>
                <a:cs typeface="Segoe UI" panose="020B0502040204020203" pitchFamily="34" charset="0"/>
              </a:rPr>
              <a:t>Ollie’s Bargain Outlet </a:t>
            </a:r>
            <a:r>
              <a:rPr lang="en-US" sz="2000" b="1" spc="-50" dirty="0">
                <a:latin typeface="Segoe UI" panose="020B0502040204020203" pitchFamily="34" charset="0"/>
                <a:ea typeface="+mj-ea"/>
                <a:cs typeface="Segoe UI" panose="020B0502040204020203" pitchFamily="34" charset="0"/>
              </a:rPr>
              <a:t>vs</a:t>
            </a:r>
            <a:r>
              <a:rPr lang="en-US" sz="2000" spc="-50" dirty="0">
                <a:latin typeface="Segoe UI" panose="020B0502040204020203" pitchFamily="34" charset="0"/>
                <a:ea typeface="+mj-ea"/>
                <a:cs typeface="Segoe UI" panose="020B0502040204020203" pitchFamily="34" charset="0"/>
              </a:rPr>
              <a:t> Whole Foods Market? </a:t>
            </a: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6" name="Picture 5">
            <a:extLst>
              <a:ext uri="{FF2B5EF4-FFF2-40B4-BE49-F238E27FC236}">
                <a16:creationId xmlns:a16="http://schemas.microsoft.com/office/drawing/2014/main" id="{601E75EB-B1AA-F3E6-480B-182E3407A3F7}"/>
              </a:ext>
            </a:extLst>
          </p:cNvPr>
          <p:cNvPicPr>
            <a:picLocks noChangeAspect="1"/>
          </p:cNvPicPr>
          <p:nvPr/>
        </p:nvPicPr>
        <p:blipFill>
          <a:blip r:embed="rId3"/>
          <a:stretch>
            <a:fillRect/>
          </a:stretch>
        </p:blipFill>
        <p:spPr>
          <a:xfrm>
            <a:off x="5824068" y="1078728"/>
            <a:ext cx="5893103" cy="4305521"/>
          </a:xfrm>
          <a:prstGeom prst="rect">
            <a:avLst/>
          </a:prstGeom>
          <a:ln>
            <a:noFill/>
          </a:ln>
          <a:effectLst>
            <a:outerShdw blurRad="190500" algn="tl" rotWithShape="0">
              <a:srgbClr val="000000">
                <a:alpha val="70000"/>
              </a:srgbClr>
            </a:outerShdw>
          </a:effectLst>
        </p:spPr>
      </p:pic>
      <p:graphicFrame>
        <p:nvGraphicFramePr>
          <p:cNvPr id="7" name="Table 6">
            <a:extLst>
              <a:ext uri="{FF2B5EF4-FFF2-40B4-BE49-F238E27FC236}">
                <a16:creationId xmlns:a16="http://schemas.microsoft.com/office/drawing/2014/main" id="{8879211F-9B63-EADC-18EF-FE7227CDDED3}"/>
              </a:ext>
            </a:extLst>
          </p:cNvPr>
          <p:cNvGraphicFramePr>
            <a:graphicFrameLocks noGrp="1"/>
          </p:cNvGraphicFramePr>
          <p:nvPr/>
        </p:nvGraphicFramePr>
        <p:xfrm>
          <a:off x="4528971" y="5695124"/>
          <a:ext cx="7188200" cy="666750"/>
        </p:xfrm>
        <a:graphic>
          <a:graphicData uri="http://schemas.openxmlformats.org/drawingml/2006/table">
            <a:tbl>
              <a:tblPr>
                <a:tableStyleId>{85BE263C-DBD7-4A20-BB59-AAB30ACAA65A}</a:tableStyleId>
              </a:tblPr>
              <a:tblGrid>
                <a:gridCol w="1524000">
                  <a:extLst>
                    <a:ext uri="{9D8B030D-6E8A-4147-A177-3AD203B41FA5}">
                      <a16:colId xmlns:a16="http://schemas.microsoft.com/office/drawing/2014/main" val="844374017"/>
                    </a:ext>
                  </a:extLst>
                </a:gridCol>
                <a:gridCol w="2781300">
                  <a:extLst>
                    <a:ext uri="{9D8B030D-6E8A-4147-A177-3AD203B41FA5}">
                      <a16:colId xmlns:a16="http://schemas.microsoft.com/office/drawing/2014/main" val="197306913"/>
                    </a:ext>
                  </a:extLst>
                </a:gridCol>
                <a:gridCol w="1625600">
                  <a:extLst>
                    <a:ext uri="{9D8B030D-6E8A-4147-A177-3AD203B41FA5}">
                      <a16:colId xmlns:a16="http://schemas.microsoft.com/office/drawing/2014/main" val="3754549165"/>
                    </a:ext>
                  </a:extLst>
                </a:gridCol>
                <a:gridCol w="1257300">
                  <a:extLst>
                    <a:ext uri="{9D8B030D-6E8A-4147-A177-3AD203B41FA5}">
                      <a16:colId xmlns:a16="http://schemas.microsoft.com/office/drawing/2014/main" val="1427710789"/>
                    </a:ext>
                  </a:extLst>
                </a:gridCol>
              </a:tblGrid>
              <a:tr h="222250">
                <a:tc>
                  <a:txBody>
                    <a:bodyPr/>
                    <a:lstStyle/>
                    <a:p>
                      <a:pPr algn="ctr" fontAlgn="b"/>
                      <a:r>
                        <a:rPr lang="en-GB" sz="1200" b="1" u="none" strike="noStrike">
                          <a:effectLst/>
                        </a:rPr>
                        <a:t>location_name</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effectLst/>
                        </a:rPr>
                        <a:t>TotalTractPopulation</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dirty="0">
                          <a:effectLst/>
                        </a:rPr>
                        <a:t>TotalPopulation</a:t>
                      </a:r>
                      <a:endParaRPr lang="en-GB" sz="1200" b="1"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92600332"/>
                  </a:ext>
                </a:extLst>
              </a:tr>
              <a:tr h="222250">
                <a:tc rowSpan="2">
                  <a:txBody>
                    <a:bodyPr/>
                    <a:lstStyle/>
                    <a:p>
                      <a:pPr algn="ctr" fontAlgn="ctr"/>
                      <a:r>
                        <a:rPr lang="en-GB" sz="1200" u="none" strike="noStrike">
                          <a:effectLst/>
                        </a:rPr>
                        <a:t>Ollie's Bargain Outlet</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ctr"/>
                      <a:r>
                        <a:rPr lang="en-GB" sz="1200" u="none" strike="noStrike">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3810</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4255888"/>
                  </a:ext>
                </a:extLst>
              </a:tr>
              <a:tr h="222250">
                <a:tc vMerge="1">
                  <a:txBody>
                    <a:bodyPr/>
                    <a:lstStyle/>
                    <a:p>
                      <a:endParaRPr lang="en-GB"/>
                    </a:p>
                  </a:txBody>
                  <a:tcPr/>
                </a:tc>
                <a:tc>
                  <a:txBody>
                    <a:bodyPr/>
                    <a:lstStyle/>
                    <a:p>
                      <a:pPr algn="ctr" fontAlgn="ctr"/>
                      <a:r>
                        <a:rPr lang="en-GB" sz="1200" u="none" strike="noStrike">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ctr"/>
                </a:tc>
                <a:tc>
                  <a:txBody>
                    <a:bodyPr/>
                    <a:lstStyle/>
                    <a:p>
                      <a:pPr algn="ctr" fontAlgn="b"/>
                      <a:r>
                        <a:rPr lang="en-GB" sz="1200" u="none" strike="noStrike">
                          <a:effectLst/>
                        </a:rPr>
                        <a:t>20217</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u="none" strike="noStrike" dirty="0">
                          <a:effectLst/>
                        </a:rPr>
                        <a:t>24027</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774810901"/>
                  </a:ext>
                </a:extLst>
              </a:tr>
            </a:tbl>
          </a:graphicData>
        </a:graphic>
      </p:graphicFrame>
      <p:graphicFrame>
        <p:nvGraphicFramePr>
          <p:cNvPr id="5" name="Table 4">
            <a:extLst>
              <a:ext uri="{FF2B5EF4-FFF2-40B4-BE49-F238E27FC236}">
                <a16:creationId xmlns:a16="http://schemas.microsoft.com/office/drawing/2014/main" id="{30DF6776-7E7F-3544-0CA7-6FE88BBA6F76}"/>
              </a:ext>
            </a:extLst>
          </p:cNvPr>
          <p:cNvGraphicFramePr>
            <a:graphicFrameLocks noGrp="1"/>
          </p:cNvGraphicFramePr>
          <p:nvPr/>
        </p:nvGraphicFramePr>
        <p:xfrm>
          <a:off x="760476" y="4139374"/>
          <a:ext cx="3416300" cy="2222500"/>
        </p:xfrm>
        <a:graphic>
          <a:graphicData uri="http://schemas.openxmlformats.org/drawingml/2006/table">
            <a:tbl>
              <a:tblPr>
                <a:tableStyleId>{85BE263C-DBD7-4A20-BB59-AAB30ACAA65A}</a:tableStyleId>
              </a:tblPr>
              <a:tblGrid>
                <a:gridCol w="2806700">
                  <a:extLst>
                    <a:ext uri="{9D8B030D-6E8A-4147-A177-3AD203B41FA5}">
                      <a16:colId xmlns:a16="http://schemas.microsoft.com/office/drawing/2014/main" val="1182684633"/>
                    </a:ext>
                  </a:extLst>
                </a:gridCol>
                <a:gridCol w="609600">
                  <a:extLst>
                    <a:ext uri="{9D8B030D-6E8A-4147-A177-3AD203B41FA5}">
                      <a16:colId xmlns:a16="http://schemas.microsoft.com/office/drawing/2014/main" val="144364989"/>
                    </a:ext>
                  </a:extLst>
                </a:gridCol>
              </a:tblGrid>
              <a:tr h="222250">
                <a:tc>
                  <a:txBody>
                    <a:bodyPr/>
                    <a:lstStyle/>
                    <a:p>
                      <a:pPr algn="ctr" fontAlgn="b"/>
                      <a:r>
                        <a:rPr lang="en-GB" sz="1200" b="1" u="none" strike="noStrike">
                          <a:solidFill>
                            <a:srgbClr val="000000"/>
                          </a:solidFill>
                          <a:effectLst/>
                        </a:rPr>
                        <a:t>TractGroup</a:t>
                      </a:r>
                      <a:endParaRPr lang="en-GB" sz="1200" b="1"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1" u="none" strike="noStrike">
                          <a:solidFill>
                            <a:srgbClr val="000000"/>
                          </a:solidFill>
                          <a:effectLst/>
                        </a:rPr>
                        <a:t>z-score</a:t>
                      </a:r>
                      <a:endParaRPr lang="en-GB" sz="1200" b="1"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387767118"/>
                  </a:ext>
                </a:extLst>
              </a:tr>
              <a:tr h="222250">
                <a:tc>
                  <a:txBody>
                    <a:bodyPr/>
                    <a:lstStyle/>
                    <a:p>
                      <a:pPr algn="l" fontAlgn="b"/>
                      <a:r>
                        <a:rPr lang="en-GB" sz="1200" b="0" u="none" strike="noStrike">
                          <a:solidFill>
                            <a:srgbClr val="000000"/>
                          </a:solidFill>
                          <a:effectLst/>
                        </a:rPr>
                        <a:t>A: Hispanic and Kids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196446957"/>
                  </a:ext>
                </a:extLst>
              </a:tr>
              <a:tr h="222250">
                <a:tc>
                  <a:txBody>
                    <a:bodyPr/>
                    <a:lstStyle/>
                    <a:p>
                      <a:pPr algn="l" fontAlgn="b"/>
                      <a:r>
                        <a:rPr lang="en-GB" sz="1200" b="0" u="none" strike="noStrike">
                          <a:solidFill>
                            <a:srgbClr val="000000"/>
                          </a:solidFill>
                          <a:effectLst/>
                        </a:rPr>
                        <a:t>B: Wealthy Nuclear Families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251583944"/>
                  </a:ext>
                </a:extLst>
              </a:tr>
              <a:tr h="222250">
                <a:tc>
                  <a:txBody>
                    <a:bodyPr/>
                    <a:lstStyle/>
                    <a:p>
                      <a:pPr algn="l" fontAlgn="b"/>
                      <a:r>
                        <a:rPr lang="en-GB" sz="1200" b="0" u="none" strike="noStrike">
                          <a:solidFill>
                            <a:srgbClr val="000000"/>
                          </a:solidFill>
                          <a:effectLst/>
                        </a:rPr>
                        <a:t>C: Middle Income, Single Family Homes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947106482"/>
                  </a:ext>
                </a:extLst>
              </a:tr>
              <a:tr h="222250">
                <a:tc>
                  <a:txBody>
                    <a:bodyPr/>
                    <a:lstStyle/>
                    <a:p>
                      <a:pPr algn="l" fontAlgn="b"/>
                      <a:r>
                        <a:rPr lang="en-GB" sz="1200" b="0" u="none" strike="noStrike">
                          <a:solidFill>
                            <a:srgbClr val="000000"/>
                          </a:solidFill>
                          <a:effectLst/>
                        </a:rPr>
                        <a:t>E: Wealthy Urbanites</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3120013740"/>
                  </a:ext>
                </a:extLst>
              </a:tr>
              <a:tr h="222250">
                <a:tc>
                  <a:txBody>
                    <a:bodyPr/>
                    <a:lstStyle/>
                    <a:p>
                      <a:pPr algn="l" fontAlgn="b"/>
                      <a:r>
                        <a:rPr lang="en-GB" sz="1200" b="0" u="none" strike="noStrike">
                          <a:solidFill>
                            <a:srgbClr val="000000"/>
                          </a:solidFill>
                          <a:effectLst/>
                        </a:rPr>
                        <a:t>F: Low Income and Diverse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170582473"/>
                  </a:ext>
                </a:extLst>
              </a:tr>
              <a:tr h="222250">
                <a:tc>
                  <a:txBody>
                    <a:bodyPr/>
                    <a:lstStyle/>
                    <a:p>
                      <a:pPr algn="l" fontAlgn="b"/>
                      <a:r>
                        <a:rPr lang="en-GB" sz="1200" b="0" u="none" strike="noStrike">
                          <a:solidFill>
                            <a:srgbClr val="000000"/>
                          </a:solidFill>
                          <a:effectLst/>
                        </a:rPr>
                        <a:t>G: Old, Wealthy White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043717479"/>
                  </a:ext>
                </a:extLst>
              </a:tr>
              <a:tr h="222250">
                <a:tc>
                  <a:txBody>
                    <a:bodyPr/>
                    <a:lstStyle/>
                    <a:p>
                      <a:pPr algn="l" fontAlgn="b"/>
                      <a:r>
                        <a:rPr lang="en-GB" sz="1200" b="0" u="none" strike="noStrike">
                          <a:solidFill>
                            <a:srgbClr val="000000"/>
                          </a:solidFill>
                          <a:effectLst/>
                        </a:rPr>
                        <a:t>H: Low Income, Minority Mix</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-0.5</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1024788348"/>
                  </a:ext>
                </a:extLst>
              </a:tr>
              <a:tr h="222250">
                <a:tc>
                  <a:txBody>
                    <a:bodyPr/>
                    <a:lstStyle/>
                    <a:p>
                      <a:pPr algn="l" fontAlgn="b"/>
                      <a:r>
                        <a:rPr lang="en-GB" sz="1200" b="0" u="none" strike="noStrike">
                          <a:solidFill>
                            <a:srgbClr val="000000"/>
                          </a:solidFill>
                          <a:effectLst/>
                        </a:rPr>
                        <a:t>I: African American Adversity </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a:solidFill>
                            <a:srgbClr val="000000"/>
                          </a:solidFill>
                          <a:effectLst/>
                        </a:rPr>
                        <a:t>-1</a:t>
                      </a:r>
                      <a:endParaRPr lang="en-GB" sz="1200" b="0" i="0" u="none" strike="noStrike">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2613957062"/>
                  </a:ext>
                </a:extLst>
              </a:tr>
              <a:tr h="222250">
                <a:tc>
                  <a:txBody>
                    <a:bodyPr/>
                    <a:lstStyle/>
                    <a:p>
                      <a:pPr algn="l" fontAlgn="b"/>
                      <a:r>
                        <a:rPr lang="en-GB" sz="1200" b="0" u="none" strike="noStrike">
                          <a:solidFill>
                            <a:srgbClr val="000000"/>
                          </a:solidFill>
                          <a:effectLst/>
                        </a:rPr>
                        <a:t>J: Residential Institutions, Young People</a:t>
                      </a:r>
                      <a:endParaRPr lang="en-GB" sz="1200" b="0" i="0" u="none" strike="noStrike">
                        <a:solidFill>
                          <a:srgbClr val="000000"/>
                        </a:solidFill>
                        <a:effectLst/>
                        <a:latin typeface="Segoe UI" panose="020B0502040204020203" pitchFamily="34" charset="0"/>
                      </a:endParaRPr>
                    </a:p>
                  </a:txBody>
                  <a:tcPr marL="6350" marR="6350" marT="6350" marB="0" anchor="b"/>
                </a:tc>
                <a:tc>
                  <a:txBody>
                    <a:bodyPr/>
                    <a:lstStyle/>
                    <a:p>
                      <a:pPr algn="ctr" fontAlgn="b"/>
                      <a:r>
                        <a:rPr lang="en-GB" sz="1200" b="0" u="none" strike="noStrike" dirty="0">
                          <a:solidFill>
                            <a:srgbClr val="000000"/>
                          </a:solidFill>
                          <a:effectLst/>
                        </a:rPr>
                        <a:t>-0.5</a:t>
                      </a:r>
                      <a:endParaRPr lang="en-GB" sz="1200" b="0" i="0" u="none" strike="noStrike" dirty="0">
                        <a:solidFill>
                          <a:srgbClr val="000000"/>
                        </a:solidFill>
                        <a:effectLst/>
                        <a:latin typeface="Segoe UI" panose="020B0502040204020203" pitchFamily="34" charset="0"/>
                      </a:endParaRPr>
                    </a:p>
                  </a:txBody>
                  <a:tcPr marL="6350" marR="6350" marT="6350" marB="0" anchor="b"/>
                </a:tc>
                <a:extLst>
                  <a:ext uri="{0D108BD9-81ED-4DB2-BD59-A6C34878D82A}">
                    <a16:rowId xmlns:a16="http://schemas.microsoft.com/office/drawing/2014/main" val="4272966237"/>
                  </a:ext>
                </a:extLst>
              </a:tr>
            </a:tbl>
          </a:graphicData>
        </a:graphic>
      </p:graphicFrame>
      <p:pic>
        <p:nvPicPr>
          <p:cNvPr id="9" name="Picture 8">
            <a:extLst>
              <a:ext uri="{FF2B5EF4-FFF2-40B4-BE49-F238E27FC236}">
                <a16:creationId xmlns:a16="http://schemas.microsoft.com/office/drawing/2014/main" id="{8790B7E8-62FF-A24D-A1B9-4D41FA58BB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850" y="3076376"/>
            <a:ext cx="1578875" cy="877153"/>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7C0594CE-6F2B-9445-4F44-A0FB30CA3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3814" y="3076376"/>
            <a:ext cx="1332698" cy="886832"/>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7F0312D6-74A0-92D4-EA02-AEADF5A81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4624957F-50B1-D315-7048-D5CB33EDE6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B9BEAEA0-2D4A-C6BB-C0CB-BE1006D9ACCD}"/>
              </a:ext>
            </a:extLst>
          </p:cNvPr>
          <p:cNvPicPr>
            <a:picLocks noChangeAspect="1"/>
          </p:cNvPicPr>
          <p:nvPr/>
        </p:nvPicPr>
        <p:blipFill rotWithShape="1">
          <a:blip r:embed="rId8">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62779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6" name="Picture 5">
            <a:extLst>
              <a:ext uri="{FF2B5EF4-FFF2-40B4-BE49-F238E27FC236}">
                <a16:creationId xmlns:a16="http://schemas.microsoft.com/office/drawing/2014/main" id="{B98D2366-7796-2C08-2CBC-7917AB353B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884" y="3015904"/>
            <a:ext cx="3153291" cy="3002288"/>
          </a:xfrm>
          <a:prstGeom prst="rect">
            <a:avLst/>
          </a:prstGeom>
        </p:spPr>
      </p:pic>
      <p:pic>
        <p:nvPicPr>
          <p:cNvPr id="5" name="Picture 4">
            <a:extLst>
              <a:ext uri="{FF2B5EF4-FFF2-40B4-BE49-F238E27FC236}">
                <a16:creationId xmlns:a16="http://schemas.microsoft.com/office/drawing/2014/main" id="{8060FD36-85BB-AED8-4747-27DDBAEFB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67697A32-ED67-FFE4-F16A-6BF44CB105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DD47915-2A3F-DA0E-225C-4D0BB5FCE181}"/>
              </a:ext>
            </a:extLst>
          </p:cNvPr>
          <p:cNvPicPr>
            <a:picLocks noChangeAspect="1"/>
          </p:cNvPicPr>
          <p:nvPr/>
        </p:nvPicPr>
        <p:blipFill rotWithShape="1">
          <a:blip r:embed="rId7">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819981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1C97A9A3-6E41-0D95-7701-DA5CE67A6E95}"/>
              </a:ext>
            </a:extLst>
          </p:cNvPr>
          <p:cNvSpPr txBox="1"/>
          <p:nvPr/>
        </p:nvSpPr>
        <p:spPr>
          <a:xfrm>
            <a:off x="492761" y="1298368"/>
            <a:ext cx="4362043"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800" b="1" spc="-50" dirty="0">
                <a:latin typeface="Segoe UI" panose="020B0502040204020203" pitchFamily="34" charset="0"/>
                <a:ea typeface="+mj-ea"/>
                <a:cs typeface="Segoe UI" panose="020B0502040204020203" pitchFamily="34" charset="0"/>
              </a:rPr>
              <a:t>Case Study</a:t>
            </a:r>
            <a:r>
              <a:rPr lang="en-US" sz="3200" b="1" spc="-50" dirty="0">
                <a:latin typeface="Segoe UI" panose="020B0502040204020203" pitchFamily="34" charset="0"/>
                <a:ea typeface="+mj-ea"/>
                <a:cs typeface="Segoe UI" panose="020B0502040204020203" pitchFamily="34" charset="0"/>
              </a:rPr>
              <a:t>:</a:t>
            </a:r>
          </a:p>
          <a:p>
            <a:pPr>
              <a:lnSpc>
                <a:spcPct val="95000"/>
              </a:lnSpc>
              <a:spcBef>
                <a:spcPct val="0"/>
              </a:spcBef>
              <a:spcAft>
                <a:spcPts val="600"/>
              </a:spcAft>
            </a:pPr>
            <a:r>
              <a:rPr lang="en-US" sz="2400" spc="-50" dirty="0">
                <a:latin typeface="Segoe UI" panose="020B0502040204020203" pitchFamily="34" charset="0"/>
                <a:ea typeface="+mj-ea"/>
                <a:cs typeface="Segoe UI" panose="020B0502040204020203" pitchFamily="34" charset="0"/>
              </a:rPr>
              <a:t>The e-resilience of retail centers</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3" name="Picture 2">
            <a:extLst>
              <a:ext uri="{FF2B5EF4-FFF2-40B4-BE49-F238E27FC236}">
                <a16:creationId xmlns:a16="http://schemas.microsoft.com/office/drawing/2014/main" id="{87021C4E-2CFD-F46B-07E3-1D79F753ED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4527" y="0"/>
            <a:ext cx="6657473" cy="6858000"/>
          </a:xfrm>
          <a:prstGeom prst="rect">
            <a:avLst/>
          </a:prstGeom>
        </p:spPr>
      </p:pic>
      <p:pic>
        <p:nvPicPr>
          <p:cNvPr id="7" name="Picture 6">
            <a:extLst>
              <a:ext uri="{FF2B5EF4-FFF2-40B4-BE49-F238E27FC236}">
                <a16:creationId xmlns:a16="http://schemas.microsoft.com/office/drawing/2014/main" id="{9F5C1E35-7A08-FCC7-1D09-E74D7F560453}"/>
              </a:ext>
            </a:extLst>
          </p:cNvPr>
          <p:cNvPicPr>
            <a:picLocks noChangeAspect="1"/>
          </p:cNvPicPr>
          <p:nvPr/>
        </p:nvPicPr>
        <p:blipFill rotWithShape="1">
          <a:blip r:embed="rId4">
            <a:extLst>
              <a:ext uri="{28A0092B-C50C-407E-A947-70E740481C1C}">
                <a14:useLocalDpi xmlns:a14="http://schemas.microsoft.com/office/drawing/2010/main" val="0"/>
              </a:ext>
            </a:extLst>
          </a:blip>
          <a:srcRect t="2591"/>
          <a:stretch/>
        </p:blipFill>
        <p:spPr>
          <a:xfrm>
            <a:off x="1775211" y="2882188"/>
            <a:ext cx="3666673" cy="353163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1F0013B8-3E02-03FF-D12A-58E9304AF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7366" y="2882188"/>
            <a:ext cx="4917747" cy="353163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CBA167EF-91B7-9E06-FC2F-FB3EEF480A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6" name="Picture 5">
            <a:extLst>
              <a:ext uri="{FF2B5EF4-FFF2-40B4-BE49-F238E27FC236}">
                <a16:creationId xmlns:a16="http://schemas.microsoft.com/office/drawing/2014/main" id="{FACDD79B-0FED-BDED-7CEF-878111B8FF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8BA7A13B-8A85-25AC-AB1F-50EF4E7FF71A}"/>
              </a:ext>
            </a:extLst>
          </p:cNvPr>
          <p:cNvPicPr>
            <a:picLocks noChangeAspect="1"/>
          </p:cNvPicPr>
          <p:nvPr/>
        </p:nvPicPr>
        <p:blipFill rotWithShape="1">
          <a:blip r:embed="rId8">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81345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D1ECC3A8-E272-25EF-432F-2FA91EFE45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7" name="Picture 6">
            <a:extLst>
              <a:ext uri="{FF2B5EF4-FFF2-40B4-BE49-F238E27FC236}">
                <a16:creationId xmlns:a16="http://schemas.microsoft.com/office/drawing/2014/main" id="{9ACE1B47-704A-99B2-DE5E-7FCC5F141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A67E4FDF-AD54-483A-4A20-A4AD5069B450}"/>
              </a:ext>
            </a:extLst>
          </p:cNvPr>
          <p:cNvPicPr>
            <a:picLocks noChangeAspect="1"/>
          </p:cNvPicPr>
          <p:nvPr/>
        </p:nvPicPr>
        <p:blipFill rotWithShape="1">
          <a:blip r:embed="rId6">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62295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A5F069A9-AC45-E14D-C84D-441679D0BCB6}"/>
              </a:ext>
            </a:extLst>
          </p:cNvPr>
          <p:cNvSpPr txBox="1"/>
          <p:nvPr/>
        </p:nvSpPr>
        <p:spPr>
          <a:xfrm>
            <a:off x="414350" y="2844225"/>
            <a:ext cx="7306203" cy="584775"/>
          </a:xfrm>
          <a:prstGeom prst="rect">
            <a:avLst/>
          </a:prstGeom>
          <a:noFill/>
        </p:spPr>
        <p:txBody>
          <a:bodyPr wrap="square" rtlCol="0">
            <a:spAutoFit/>
          </a:bodyPr>
          <a:lstStyle/>
          <a:p>
            <a:r>
              <a:rPr lang="en-GB" sz="3200" b="1" dirty="0">
                <a:latin typeface="Segoe UI" panose="020B0502040204020203" pitchFamily="34" charset="0"/>
                <a:cs typeface="Segoe UI" panose="020B0502040204020203" pitchFamily="34" charset="0"/>
              </a:rPr>
              <a:t>[ Demo 3 – Catchment Profiling  ] </a:t>
            </a:r>
          </a:p>
        </p:txBody>
      </p:sp>
      <p:pic>
        <p:nvPicPr>
          <p:cNvPr id="3" name="Picture 2">
            <a:extLst>
              <a:ext uri="{FF2B5EF4-FFF2-40B4-BE49-F238E27FC236}">
                <a16:creationId xmlns:a16="http://schemas.microsoft.com/office/drawing/2014/main" id="{40AAFCDF-9678-1089-61AB-35FC4FCCF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DA6BADF3-27A8-27B5-C8EF-52C79626F2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6" name="Picture 5" descr="Text&#10;&#10;Description automatically generated with low confidence">
            <a:extLst>
              <a:ext uri="{FF2B5EF4-FFF2-40B4-BE49-F238E27FC236}">
                <a16:creationId xmlns:a16="http://schemas.microsoft.com/office/drawing/2014/main" id="{3735C2BE-A981-FDDD-972A-9CEAAA806160}"/>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063064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850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b="1" spc="-50" dirty="0">
                <a:latin typeface="Segoe UI" panose="020B0502040204020203" pitchFamily="34" charset="0"/>
                <a:ea typeface="+mj-ea"/>
                <a:cs typeface="Segoe UI" panose="020B0502040204020203" pitchFamily="34" charset="0"/>
              </a:rPr>
              <a:t>Today’s workshop</a:t>
            </a:r>
            <a:r>
              <a:rPr lang="en-US" sz="3900" b="1"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3" name="TextBox 2">
            <a:extLst>
              <a:ext uri="{FF2B5EF4-FFF2-40B4-BE49-F238E27FC236}">
                <a16:creationId xmlns:a16="http://schemas.microsoft.com/office/drawing/2014/main" id="{D8809F22-4EF3-ACE0-232E-21E12E0257FB}"/>
              </a:ext>
            </a:extLst>
          </p:cNvPr>
          <p:cNvSpPr txBox="1"/>
          <p:nvPr/>
        </p:nvSpPr>
        <p:spPr>
          <a:xfrm>
            <a:off x="524085" y="3000730"/>
            <a:ext cx="5198156" cy="3448636"/>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Retail </a:t>
            </a:r>
            <a:r>
              <a:rPr lang="en-US" sz="1800" spc="-50" dirty="0">
                <a:latin typeface="Segoe UI" panose="020B0502040204020203" pitchFamily="34" charset="0"/>
                <a:ea typeface="+mj-ea"/>
                <a:cs typeface="Segoe UI" panose="020B0502040204020203" pitchFamily="34" charset="0"/>
              </a:rPr>
              <a:t>store data and catchments</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b="1" spc="-50" dirty="0">
                <a:latin typeface="Segoe UI" panose="020B0502040204020203" pitchFamily="34" charset="0"/>
                <a:ea typeface="+mj-ea"/>
                <a:cs typeface="Segoe UI" panose="020B0502040204020203" pitchFamily="34" charset="0"/>
              </a:rPr>
              <a:t>Geodemographics</a:t>
            </a:r>
            <a:r>
              <a:rPr lang="en-US" spc="-50" dirty="0">
                <a:latin typeface="Segoe UI" panose="020B0502040204020203" pitchFamily="34" charset="0"/>
                <a:ea typeface="+mj-ea"/>
                <a:cs typeface="Segoe UI" panose="020B0502040204020203" pitchFamily="34" charset="0"/>
              </a:rPr>
              <a:t> as a tool for understanding the characteristics of neighborhoods </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marL="285750" indent="-285750">
              <a:lnSpc>
                <a:spcPct val="95000"/>
              </a:lnSpc>
              <a:spcBef>
                <a:spcPct val="0"/>
              </a:spcBef>
              <a:spcAft>
                <a:spcPts val="600"/>
              </a:spcAft>
              <a:buFont typeface="Arial" panose="020B0604020202020204" pitchFamily="34" charset="0"/>
              <a:buChar char="•"/>
            </a:pPr>
            <a:r>
              <a:rPr lang="en-US" sz="1800" b="1" spc="-50" dirty="0">
                <a:latin typeface="Segoe UI" panose="020B0502040204020203" pitchFamily="34" charset="0"/>
                <a:ea typeface="+mj-ea"/>
                <a:cs typeface="Segoe UI" panose="020B0502040204020203" pitchFamily="34" charset="0"/>
              </a:rPr>
              <a:t>Catchment geodemographic profiling </a:t>
            </a:r>
            <a:r>
              <a:rPr lang="en-US" spc="-50" dirty="0">
                <a:latin typeface="Segoe UI" panose="020B0502040204020203" pitchFamily="34" charset="0"/>
                <a:ea typeface="+mj-ea"/>
                <a:cs typeface="Segoe UI" panose="020B0502040204020203" pitchFamily="34" charset="0"/>
              </a:rPr>
              <a:t>as an approach to quickly understand the characteristics of your consumers</a:t>
            </a:r>
            <a:endParaRPr lang="en-US" sz="1800" spc="-50" dirty="0">
              <a:latin typeface="Segoe UI" panose="020B0502040204020203" pitchFamily="34" charset="0"/>
              <a:ea typeface="+mj-ea"/>
              <a:cs typeface="Segoe UI" panose="020B0502040204020203" pitchFamily="34" charset="0"/>
            </a:endParaRPr>
          </a:p>
        </p:txBody>
      </p:sp>
      <p:pic>
        <p:nvPicPr>
          <p:cNvPr id="9" name="Picture 8">
            <a:extLst>
              <a:ext uri="{FF2B5EF4-FFF2-40B4-BE49-F238E27FC236}">
                <a16:creationId xmlns:a16="http://schemas.microsoft.com/office/drawing/2014/main" id="{2F088066-5D17-8658-83CB-BD5A4AEC6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0" name="Picture 9">
            <a:extLst>
              <a:ext uri="{FF2B5EF4-FFF2-40B4-BE49-F238E27FC236}">
                <a16:creationId xmlns:a16="http://schemas.microsoft.com/office/drawing/2014/main" id="{DE455F2B-C00B-8B4F-9025-51E2242183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1" name="Picture 10" descr="Text&#10;&#10;Description automatically generated with low confidence">
            <a:extLst>
              <a:ext uri="{FF2B5EF4-FFF2-40B4-BE49-F238E27FC236}">
                <a16:creationId xmlns:a16="http://schemas.microsoft.com/office/drawing/2014/main" id="{A4D105D1-A4F3-6400-9C16-89ACD472F4A9}"/>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300173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2">
            <a:duotone>
              <a:schemeClr val="bg2">
                <a:shade val="45000"/>
                <a:satMod val="135000"/>
              </a:schemeClr>
              <a:prstClr val="white"/>
            </a:duotone>
          </a:blip>
          <a:srcRect l="561" r="32337" b="-2"/>
          <a:stretch/>
        </p:blipFill>
        <p:spPr>
          <a:xfrm>
            <a:off x="5349241" y="10"/>
            <a:ext cx="6842759" cy="6857990"/>
          </a:xfrm>
          <a:prstGeom prst="rect">
            <a:avLst/>
          </a:prstGeom>
        </p:spPr>
      </p:pic>
      <p:sp>
        <p:nvSpPr>
          <p:cNvPr id="3" name="TextBox 2">
            <a:extLst>
              <a:ext uri="{FF2B5EF4-FFF2-40B4-BE49-F238E27FC236}">
                <a16:creationId xmlns:a16="http://schemas.microsoft.com/office/drawing/2014/main" id="{CD525F68-F439-BE08-CDDE-D372811032ED}"/>
              </a:ext>
            </a:extLst>
          </p:cNvPr>
          <p:cNvSpPr txBox="1"/>
          <p:nvPr/>
        </p:nvSpPr>
        <p:spPr>
          <a:xfrm>
            <a:off x="475899" y="1188640"/>
            <a:ext cx="4640134"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2600" b="1" spc="-50" dirty="0">
                <a:latin typeface="Segoe UI" panose="020B0502040204020203" pitchFamily="34" charset="0"/>
                <a:ea typeface="+mj-ea"/>
                <a:cs typeface="Segoe UI" panose="020B0502040204020203" pitchFamily="34" charset="0"/>
              </a:rPr>
              <a:t>Retail and Geodemographics: </a:t>
            </a:r>
            <a:br>
              <a:rPr lang="en-US" sz="2600" b="1" spc="-50" dirty="0">
                <a:latin typeface="Segoe UI" panose="020B0502040204020203" pitchFamily="34" charset="0"/>
                <a:ea typeface="+mj-ea"/>
                <a:cs typeface="Segoe UI" panose="020B0502040204020203" pitchFamily="34" charset="0"/>
              </a:rPr>
            </a:br>
            <a:r>
              <a:rPr lang="en-US" sz="2600" b="1" spc="-50" dirty="0">
                <a:latin typeface="Segoe UI" panose="020B0502040204020203" pitchFamily="34" charset="0"/>
                <a:ea typeface="+mj-ea"/>
                <a:cs typeface="Segoe UI" panose="020B0502040204020203" pitchFamily="34" charset="0"/>
              </a:rPr>
              <a:t>A Spatial Data Science Approach</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900" spc="-50" dirty="0">
                <a:latin typeface="Segoe UI" panose="020B0502040204020203" pitchFamily="34" charset="0"/>
                <a:ea typeface="+mj-ea"/>
                <a:cs typeface="Segoe UI" panose="020B0502040204020203" pitchFamily="34" charset="0"/>
              </a:rPr>
              <a:t>Enjoyed the workshop?</a:t>
            </a:r>
            <a:endParaRPr lang="en-US" sz="2600"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400" spc="-50" dirty="0">
                <a:latin typeface="Segoe UI" panose="020B0502040204020203" pitchFamily="34" charset="0"/>
                <a:ea typeface="+mj-ea"/>
                <a:cs typeface="Segoe UI" panose="020B0502040204020203" pitchFamily="34" charset="0"/>
                <a:hlinkClick r:id="rId3">
                  <a:extLst>
                    <a:ext uri="{A12FA001-AC4F-418D-AE19-62706E023703}">
                      <ahyp:hlinkClr xmlns:ahyp="http://schemas.microsoft.com/office/drawing/2018/hyperlinkcolor" val="tx"/>
                    </a:ext>
                  </a:extLst>
                </a:hlinkClick>
              </a:rPr>
              <a:t>P.Ballantyne@liverpool.ac.uk</a:t>
            </a:r>
            <a:r>
              <a:rPr lang="en-US" sz="1400" spc="-50" dirty="0">
                <a:latin typeface="Segoe UI" panose="020B0502040204020203" pitchFamily="34" charset="0"/>
                <a:ea typeface="+mj-ea"/>
                <a:cs typeface="Segoe UI" panose="020B0502040204020203" pitchFamily="34" charset="0"/>
              </a:rPr>
              <a:t> </a:t>
            </a:r>
          </a:p>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6" name="Picture 5">
            <a:extLst>
              <a:ext uri="{FF2B5EF4-FFF2-40B4-BE49-F238E27FC236}">
                <a16:creationId xmlns:a16="http://schemas.microsoft.com/office/drawing/2014/main" id="{908C59C9-1CA6-8CA6-E4FB-DFBB1A86193C}"/>
              </a:ext>
            </a:extLst>
          </p:cNvPr>
          <p:cNvPicPr>
            <a:picLocks noChangeAspect="1"/>
          </p:cNvPicPr>
          <p:nvPr/>
        </p:nvPicPr>
        <p:blipFill>
          <a:blip r:embed="rId4"/>
          <a:stretch>
            <a:fillRect/>
          </a:stretch>
        </p:blipFill>
        <p:spPr>
          <a:xfrm>
            <a:off x="4610288" y="2823329"/>
            <a:ext cx="7481754" cy="3941362"/>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E728D7AC-52A0-C495-7CF5-484734F1F367}"/>
              </a:ext>
            </a:extLst>
          </p:cNvPr>
          <p:cNvPicPr>
            <a:picLocks noChangeAspect="1"/>
          </p:cNvPicPr>
          <p:nvPr/>
        </p:nvPicPr>
        <p:blipFill>
          <a:blip r:embed="rId5"/>
          <a:stretch>
            <a:fillRect/>
          </a:stretch>
        </p:blipFill>
        <p:spPr>
          <a:xfrm>
            <a:off x="8387622" y="423292"/>
            <a:ext cx="3311617" cy="233247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82F1E2F-5070-E027-60BD-1DC4EAC160B1}"/>
              </a:ext>
            </a:extLst>
          </p:cNvPr>
          <p:cNvPicPr>
            <a:picLocks noChangeAspect="1"/>
          </p:cNvPicPr>
          <p:nvPr/>
        </p:nvPicPr>
        <p:blipFill rotWithShape="1">
          <a:blip r:embed="rId6"/>
          <a:srcRect/>
          <a:stretch/>
        </p:blipFill>
        <p:spPr>
          <a:xfrm>
            <a:off x="5196066" y="423292"/>
            <a:ext cx="3151833" cy="2332477"/>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80283DD7-730A-5A97-E2EB-2E7D81E284FC}"/>
              </a:ext>
            </a:extLst>
          </p:cNvPr>
          <p:cNvPicPr>
            <a:picLocks noChangeAspect="1"/>
          </p:cNvPicPr>
          <p:nvPr/>
        </p:nvPicPr>
        <p:blipFill>
          <a:blip r:embed="rId7"/>
          <a:stretch>
            <a:fillRect/>
          </a:stretch>
        </p:blipFill>
        <p:spPr>
          <a:xfrm>
            <a:off x="250127" y="3165383"/>
            <a:ext cx="4126953" cy="1721802"/>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3D951562-C438-134D-99FF-52F30487A323}"/>
              </a:ext>
            </a:extLst>
          </p:cNvPr>
          <p:cNvSpPr txBox="1"/>
          <p:nvPr/>
        </p:nvSpPr>
        <p:spPr>
          <a:xfrm>
            <a:off x="103035" y="4949718"/>
            <a:ext cx="4274045" cy="307777"/>
          </a:xfrm>
          <a:prstGeom prst="rect">
            <a:avLst/>
          </a:prstGeom>
          <a:noFill/>
        </p:spPr>
        <p:txBody>
          <a:bodyPr wrap="square" rtlCol="0">
            <a:spAutoFit/>
          </a:bodyPr>
          <a:lstStyle/>
          <a:p>
            <a:r>
              <a:rPr lang="en-GB" sz="1400" b="1" dirty="0">
                <a:latin typeface="Segoe UI" panose="020B0502040204020203" pitchFamily="34" charset="0"/>
                <a:cs typeface="Segoe UI" panose="020B0502040204020203" pitchFamily="34" charset="0"/>
              </a:rPr>
              <a:t>github.com/patrickballantyne/CARTO-SDSC2022</a:t>
            </a:r>
          </a:p>
        </p:txBody>
      </p:sp>
      <p:pic>
        <p:nvPicPr>
          <p:cNvPr id="13" name="Picture 12">
            <a:extLst>
              <a:ext uri="{FF2B5EF4-FFF2-40B4-BE49-F238E27FC236}">
                <a16:creationId xmlns:a16="http://schemas.microsoft.com/office/drawing/2014/main" id="{65A3DF00-73E1-C33C-9CD2-43BBBD56A8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25" y="5817888"/>
            <a:ext cx="1785949" cy="982272"/>
          </a:xfrm>
          <a:prstGeom prst="rect">
            <a:avLst/>
          </a:prstGeom>
        </p:spPr>
      </p:pic>
      <p:pic>
        <p:nvPicPr>
          <p:cNvPr id="15" name="Picture 14">
            <a:extLst>
              <a:ext uri="{FF2B5EF4-FFF2-40B4-BE49-F238E27FC236}">
                <a16:creationId xmlns:a16="http://schemas.microsoft.com/office/drawing/2014/main" id="{83277DF1-47D4-21CA-68DD-CF605F57F9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9556" y="5965832"/>
            <a:ext cx="1150665" cy="759754"/>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F071E8BB-6E80-6AF6-E905-6952910E88E7}"/>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1939656" y="5926727"/>
            <a:ext cx="1425714" cy="837964"/>
          </a:xfrm>
          <a:prstGeom prst="rect">
            <a:avLst/>
          </a:prstGeom>
        </p:spPr>
      </p:pic>
    </p:spTree>
    <p:extLst>
      <p:ext uri="{BB962C8B-B14F-4D97-AF65-F5344CB8AC3E}">
        <p14:creationId xmlns:p14="http://schemas.microsoft.com/office/powerpoint/2010/main" val="41066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sp>
        <p:nvSpPr>
          <p:cNvPr id="4" name="TextBox 3">
            <a:extLst>
              <a:ext uri="{FF2B5EF4-FFF2-40B4-BE49-F238E27FC236}">
                <a16:creationId xmlns:a16="http://schemas.microsoft.com/office/drawing/2014/main" id="{479A9C77-D7AA-1D16-C2AE-391464030874}"/>
              </a:ext>
            </a:extLst>
          </p:cNvPr>
          <p:cNvSpPr txBox="1"/>
          <p:nvPr/>
        </p:nvSpPr>
        <p:spPr>
          <a:xfrm>
            <a:off x="492761" y="1298368"/>
            <a:ext cx="2586907" cy="2130631"/>
          </a:xfrm>
          <a:prstGeom prst="rect">
            <a:avLst/>
          </a:prstGeom>
        </p:spPr>
        <p:txBody>
          <a:bodyPr vert="horz" lIns="91440" tIns="45720" rIns="91440" bIns="45720" rtlCol="0" anchor="ctr">
            <a:normAutofit fontScale="92500" lnSpcReduction="10000"/>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Today’s workshop</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sp>
        <p:nvSpPr>
          <p:cNvPr id="5" name="TextBox 4">
            <a:extLst>
              <a:ext uri="{FF2B5EF4-FFF2-40B4-BE49-F238E27FC236}">
                <a16:creationId xmlns:a16="http://schemas.microsoft.com/office/drawing/2014/main" id="{873AFED6-06B2-4C53-113E-256FA67AC2A5}"/>
              </a:ext>
            </a:extLst>
          </p:cNvPr>
          <p:cNvSpPr txBox="1"/>
          <p:nvPr/>
        </p:nvSpPr>
        <p:spPr>
          <a:xfrm>
            <a:off x="524085" y="3000730"/>
            <a:ext cx="5198156" cy="1298817"/>
          </a:xfrm>
          <a:prstGeom prst="rect">
            <a:avLst/>
          </a:prstGeom>
          <a:noFill/>
        </p:spPr>
        <p:txBody>
          <a:bodyPr wrap="square">
            <a:spAutoFit/>
          </a:bodyPr>
          <a:lstStyle/>
          <a:p>
            <a:pPr>
              <a:lnSpc>
                <a:spcPct val="95000"/>
              </a:lnSpc>
              <a:spcBef>
                <a:spcPct val="0"/>
              </a:spcBef>
              <a:spcAft>
                <a:spcPts val="600"/>
              </a:spcAft>
            </a:pPr>
            <a:r>
              <a:rPr lang="en-US" sz="1800" spc="-50" dirty="0">
                <a:latin typeface="Segoe UI" panose="020B0502040204020203" pitchFamily="34" charset="0"/>
                <a:ea typeface="+mj-ea"/>
                <a:cs typeface="Segoe UI" panose="020B0502040204020203" pitchFamily="34" charset="0"/>
              </a:rPr>
              <a:t>Retail and Geodemographics: </a:t>
            </a:r>
            <a:br>
              <a:rPr lang="en-US" sz="1800" spc="-50" dirty="0">
                <a:latin typeface="Segoe UI" panose="020B0502040204020203" pitchFamily="34" charset="0"/>
                <a:ea typeface="+mj-ea"/>
                <a:cs typeface="Segoe UI" panose="020B0502040204020203" pitchFamily="34" charset="0"/>
              </a:rPr>
            </a:br>
            <a:r>
              <a:rPr lang="en-US" sz="1800" spc="-50" dirty="0">
                <a:latin typeface="Segoe UI" panose="020B0502040204020203" pitchFamily="34" charset="0"/>
                <a:ea typeface="+mj-ea"/>
                <a:cs typeface="Segoe UI" panose="020B0502040204020203" pitchFamily="34" charset="0"/>
              </a:rPr>
              <a:t>A Spatial Data Science Approach</a:t>
            </a:r>
          </a:p>
          <a:p>
            <a:pPr>
              <a:lnSpc>
                <a:spcPct val="95000"/>
              </a:lnSpc>
              <a:spcBef>
                <a:spcPct val="0"/>
              </a:spcBef>
              <a:spcAft>
                <a:spcPts val="600"/>
              </a:spcAft>
            </a:pPr>
            <a:endParaRPr lang="en-US" spc="-50" dirty="0">
              <a:latin typeface="Segoe UI" panose="020B0502040204020203" pitchFamily="34" charset="0"/>
              <a:ea typeface="+mj-ea"/>
              <a:cs typeface="Segoe UI" panose="020B0502040204020203" pitchFamily="34" charset="0"/>
            </a:endParaRPr>
          </a:p>
          <a:p>
            <a:pPr>
              <a:lnSpc>
                <a:spcPct val="95000"/>
              </a:lnSpc>
              <a:spcBef>
                <a:spcPct val="0"/>
              </a:spcBef>
              <a:spcAft>
                <a:spcPts val="600"/>
              </a:spcAft>
            </a:pPr>
            <a:r>
              <a:rPr lang="en-US" sz="1800" b="1" spc="-50" dirty="0">
                <a:latin typeface="Segoe UI" panose="020B0502040204020203" pitchFamily="34" charset="0"/>
                <a:ea typeface="+mj-ea"/>
                <a:cs typeface="Segoe UI" panose="020B0502040204020203" pitchFamily="34" charset="0"/>
              </a:rPr>
              <a:t>Download the repository</a:t>
            </a:r>
            <a:r>
              <a:rPr lang="en-US" b="1" spc="-50" dirty="0">
                <a:latin typeface="Segoe UI" panose="020B0502040204020203" pitchFamily="34" charset="0"/>
                <a:ea typeface="+mj-ea"/>
                <a:cs typeface="Segoe UI" panose="020B0502040204020203" pitchFamily="34" charset="0"/>
              </a:rPr>
              <a:t>…</a:t>
            </a:r>
            <a:endParaRPr lang="en-US" sz="1800" spc="-50" dirty="0">
              <a:latin typeface="Segoe UI" panose="020B0502040204020203" pitchFamily="34" charset="0"/>
              <a:ea typeface="+mj-ea"/>
              <a:cs typeface="Segoe UI" panose="020B0502040204020203" pitchFamily="34" charset="0"/>
            </a:endParaRPr>
          </a:p>
        </p:txBody>
      </p:sp>
      <p:pic>
        <p:nvPicPr>
          <p:cNvPr id="3" name="Picture 2">
            <a:extLst>
              <a:ext uri="{FF2B5EF4-FFF2-40B4-BE49-F238E27FC236}">
                <a16:creationId xmlns:a16="http://schemas.microsoft.com/office/drawing/2014/main" id="{8B28F6B3-D700-CB5D-D6D9-2EFBC993B69B}"/>
              </a:ext>
            </a:extLst>
          </p:cNvPr>
          <p:cNvPicPr>
            <a:picLocks noChangeAspect="1"/>
          </p:cNvPicPr>
          <p:nvPr/>
        </p:nvPicPr>
        <p:blipFill>
          <a:blip r:embed="rId4"/>
          <a:stretch>
            <a:fillRect/>
          </a:stretch>
        </p:blipFill>
        <p:spPr>
          <a:xfrm>
            <a:off x="5349241" y="870097"/>
            <a:ext cx="6483299" cy="2704891"/>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1BE843DE-E120-6972-271B-ACFE9CFD5952}"/>
              </a:ext>
            </a:extLst>
          </p:cNvPr>
          <p:cNvSpPr txBox="1"/>
          <p:nvPr/>
        </p:nvSpPr>
        <p:spPr>
          <a:xfrm>
            <a:off x="213886" y="4554337"/>
            <a:ext cx="4520540" cy="307777"/>
          </a:xfrm>
          <a:prstGeom prst="rect">
            <a:avLst/>
          </a:prstGeom>
          <a:solidFill>
            <a:schemeClr val="bg1"/>
          </a:solidFill>
          <a:ln>
            <a:solidFill>
              <a:schemeClr val="tx1"/>
            </a:solidFill>
          </a:ln>
        </p:spPr>
        <p:txBody>
          <a:bodyPr wrap="square" rtlCol="0">
            <a:spAutoFit/>
          </a:bodyPr>
          <a:lstStyle/>
          <a:p>
            <a:r>
              <a:rPr lang="en-GB" sz="1400" b="1" dirty="0">
                <a:latin typeface="Segoe UI" panose="020B0502040204020203" pitchFamily="34" charset="0"/>
                <a:cs typeface="Segoe UI" panose="020B0502040204020203" pitchFamily="34" charset="0"/>
              </a:rPr>
              <a:t>github.com/patrickballantyne/CARTO-SDSC2022</a:t>
            </a:r>
          </a:p>
        </p:txBody>
      </p:sp>
      <p:pic>
        <p:nvPicPr>
          <p:cNvPr id="8" name="Picture 7">
            <a:extLst>
              <a:ext uri="{FF2B5EF4-FFF2-40B4-BE49-F238E27FC236}">
                <a16:creationId xmlns:a16="http://schemas.microsoft.com/office/drawing/2014/main" id="{CECC0C17-0495-ECF9-9A8E-DA97163F33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9" name="Picture 8">
            <a:extLst>
              <a:ext uri="{FF2B5EF4-FFF2-40B4-BE49-F238E27FC236}">
                <a16:creationId xmlns:a16="http://schemas.microsoft.com/office/drawing/2014/main" id="{B146CA59-B4D5-A0E5-CA60-EB66CFFC2C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43B3073D-A28C-4871-A585-6DA8391849E9}"/>
              </a:ext>
            </a:extLst>
          </p:cNvPr>
          <p:cNvPicPr>
            <a:picLocks noChangeAspect="1"/>
          </p:cNvPicPr>
          <p:nvPr/>
        </p:nvPicPr>
        <p:blipFill rotWithShape="1">
          <a:blip r:embed="rId7">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988405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3" name="Picture 2">
            <a:extLst>
              <a:ext uri="{FF2B5EF4-FFF2-40B4-BE49-F238E27FC236}">
                <a16:creationId xmlns:a16="http://schemas.microsoft.com/office/drawing/2014/main" id="{A1CDC499-2C7B-8FF5-B222-3E2530C82A58}"/>
              </a:ext>
            </a:extLst>
          </p:cNvPr>
          <p:cNvPicPr>
            <a:picLocks noChangeAspect="1"/>
          </p:cNvPicPr>
          <p:nvPr/>
        </p:nvPicPr>
        <p:blipFill>
          <a:blip r:embed="rId5"/>
          <a:stretch>
            <a:fillRect/>
          </a:stretch>
        </p:blipFill>
        <p:spPr>
          <a:xfrm>
            <a:off x="6941182" y="1703355"/>
            <a:ext cx="4045158" cy="412136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E2ED688-B77F-270A-52B4-7ED1A2E8A5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94" y="5663008"/>
            <a:ext cx="2173018" cy="1195160"/>
          </a:xfrm>
          <a:prstGeom prst="rect">
            <a:avLst/>
          </a:prstGeom>
        </p:spPr>
      </p:pic>
      <p:pic>
        <p:nvPicPr>
          <p:cNvPr id="7" name="Picture 6">
            <a:extLst>
              <a:ext uri="{FF2B5EF4-FFF2-40B4-BE49-F238E27FC236}">
                <a16:creationId xmlns:a16="http://schemas.microsoft.com/office/drawing/2014/main" id="{82AB5AFC-A490-6071-9542-42F4DFB27605}"/>
              </a:ext>
            </a:extLst>
          </p:cNvPr>
          <p:cNvPicPr>
            <a:picLocks noChangeAspect="1"/>
          </p:cNvPicPr>
          <p:nvPr/>
        </p:nvPicPr>
        <p:blipFill>
          <a:blip r:embed="rId7"/>
          <a:stretch>
            <a:fillRect/>
          </a:stretch>
        </p:blipFill>
        <p:spPr>
          <a:xfrm>
            <a:off x="5043315" y="1235156"/>
            <a:ext cx="6972658" cy="480719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D5324F0-63DF-4C67-A8B3-1EEC18058AE8}"/>
              </a:ext>
            </a:extLst>
          </p:cNvPr>
          <p:cNvPicPr>
            <a:picLocks noChangeAspect="1"/>
          </p:cNvPicPr>
          <p:nvPr/>
        </p:nvPicPr>
        <p:blipFill>
          <a:blip r:embed="rId8"/>
          <a:stretch>
            <a:fillRect/>
          </a:stretch>
        </p:blipFill>
        <p:spPr>
          <a:xfrm>
            <a:off x="8507406" y="3428999"/>
            <a:ext cx="3573518" cy="3318826"/>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3C0DF7E9-ADF2-BBBF-878D-2FF6AC25BD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0BC439DE-8C2E-631D-C2B0-0BBB43B83E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0" name="Picture 9" descr="Text&#10;&#10;Description automatically generated with low confidence">
            <a:extLst>
              <a:ext uri="{FF2B5EF4-FFF2-40B4-BE49-F238E27FC236}">
                <a16:creationId xmlns:a16="http://schemas.microsoft.com/office/drawing/2014/main" id="{9DD502E0-BA58-75AD-C12E-7D664EE492A9}"/>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2021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1298368"/>
            <a:ext cx="2586907" cy="2130631"/>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4200" spc="-50" dirty="0">
                <a:latin typeface="Segoe UI" panose="020B0502040204020203" pitchFamily="34" charset="0"/>
                <a:ea typeface="+mj-ea"/>
                <a:cs typeface="Segoe UI" panose="020B0502040204020203" pitchFamily="34" charset="0"/>
              </a:rPr>
              <a:t>Retail</a:t>
            </a:r>
            <a:r>
              <a:rPr lang="en-US" sz="3900" spc="-50" dirty="0">
                <a:latin typeface="Segoe UI" panose="020B0502040204020203" pitchFamily="34" charset="0"/>
                <a:ea typeface="+mj-ea"/>
                <a:cs typeface="Segoe UI" panose="020B0502040204020203" pitchFamily="34" charset="0"/>
              </a:rPr>
              <a:t> </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Approach</a:t>
            </a:r>
          </a:p>
        </p:txBody>
      </p:sp>
      <p:pic>
        <p:nvPicPr>
          <p:cNvPr id="4" name="Picture 3">
            <a:extLst>
              <a:ext uri="{FF2B5EF4-FFF2-40B4-BE49-F238E27FC236}">
                <a16:creationId xmlns:a16="http://schemas.microsoft.com/office/drawing/2014/main" id="{9B8270E1-DB46-A0B3-96ED-575671AB7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4165" y="3808020"/>
            <a:ext cx="1029257" cy="606527"/>
          </a:xfrm>
          <a:prstGeom prst="rect">
            <a:avLst/>
          </a:prstGeom>
        </p:spPr>
      </p:pic>
      <p:pic>
        <p:nvPicPr>
          <p:cNvPr id="16" name="Picture 15">
            <a:extLst>
              <a:ext uri="{FF2B5EF4-FFF2-40B4-BE49-F238E27FC236}">
                <a16:creationId xmlns:a16="http://schemas.microsoft.com/office/drawing/2014/main" id="{48E4F9B1-52DD-3F9B-4601-FCA5D63AFC70}"/>
              </a:ext>
            </a:extLst>
          </p:cNvPr>
          <p:cNvPicPr>
            <a:picLocks noChangeAspect="1"/>
          </p:cNvPicPr>
          <p:nvPr/>
        </p:nvPicPr>
        <p:blipFill rotWithShape="1">
          <a:blip r:embed="rId4">
            <a:duotone>
              <a:schemeClr val="bg2">
                <a:shade val="45000"/>
                <a:satMod val="135000"/>
              </a:schemeClr>
              <a:prstClr val="white"/>
            </a:duotone>
          </a:blip>
          <a:srcRect l="561" r="32337" b="-2"/>
          <a:stretch/>
        </p:blipFill>
        <p:spPr>
          <a:xfrm>
            <a:off x="5349241" y="10"/>
            <a:ext cx="6842759" cy="6857990"/>
          </a:xfrm>
          <a:prstGeom prst="rect">
            <a:avLst/>
          </a:prstGeom>
        </p:spPr>
      </p:pic>
      <p:sp>
        <p:nvSpPr>
          <p:cNvPr id="2" name="TextBox 1">
            <a:extLst>
              <a:ext uri="{FF2B5EF4-FFF2-40B4-BE49-F238E27FC236}">
                <a16:creationId xmlns:a16="http://schemas.microsoft.com/office/drawing/2014/main" id="{E1AE07C3-2740-8EAC-2D0F-11F387138F5A}"/>
              </a:ext>
            </a:extLst>
          </p:cNvPr>
          <p:cNvSpPr txBox="1"/>
          <p:nvPr/>
        </p:nvSpPr>
        <p:spPr>
          <a:xfrm>
            <a:off x="492761" y="2631449"/>
            <a:ext cx="3385163" cy="400110"/>
          </a:xfrm>
          <a:prstGeom prst="rect">
            <a:avLst/>
          </a:prstGeom>
          <a:solidFill>
            <a:schemeClr val="bg1"/>
          </a:solidFill>
          <a:ln w="12700">
            <a:noFill/>
          </a:ln>
        </p:spPr>
        <p:txBody>
          <a:bodyPr wrap="square" rtlCol="0">
            <a:spAutoFit/>
          </a:bodyPr>
          <a:lstStyle/>
          <a:p>
            <a:r>
              <a:rPr lang="en-GB" sz="1000" dirty="0">
                <a:latin typeface="Segoe UI" panose="020B0502040204020203" pitchFamily="34" charset="0"/>
                <a:cs typeface="Segoe UI" panose="020B0502040204020203" pitchFamily="34" charset="0"/>
              </a:rPr>
              <a:t>Today’s sample of the SafeGraph places for Atlanta (GA) has been kindly provided to you all by SafeGraph. </a:t>
            </a:r>
          </a:p>
        </p:txBody>
      </p:sp>
      <p:graphicFrame>
        <p:nvGraphicFramePr>
          <p:cNvPr id="8" name="Table 3">
            <a:extLst>
              <a:ext uri="{FF2B5EF4-FFF2-40B4-BE49-F238E27FC236}">
                <a16:creationId xmlns:a16="http://schemas.microsoft.com/office/drawing/2014/main" id="{DD4D40B8-A466-6ABF-300B-22D42CA7CADD}"/>
              </a:ext>
            </a:extLst>
          </p:cNvPr>
          <p:cNvGraphicFramePr>
            <a:graphicFrameLocks noGrp="1"/>
          </p:cNvGraphicFramePr>
          <p:nvPr>
            <p:extLst>
              <p:ext uri="{D42A27DB-BD31-4B8C-83A1-F6EECF244321}">
                <p14:modId xmlns:p14="http://schemas.microsoft.com/office/powerpoint/2010/main" val="2295960448"/>
              </p:ext>
            </p:extLst>
          </p:nvPr>
        </p:nvGraphicFramePr>
        <p:xfrm>
          <a:off x="2790490" y="4321784"/>
          <a:ext cx="9138376" cy="2392680"/>
        </p:xfrm>
        <a:graphic>
          <a:graphicData uri="http://schemas.openxmlformats.org/drawingml/2006/table">
            <a:tbl>
              <a:tblPr firstRow="1" bandRow="1">
                <a:tableStyleId>{93296810-A885-4BE3-A3E7-6D5BEEA58F35}</a:tableStyleId>
              </a:tblPr>
              <a:tblGrid>
                <a:gridCol w="2147769">
                  <a:extLst>
                    <a:ext uri="{9D8B030D-6E8A-4147-A177-3AD203B41FA5}">
                      <a16:colId xmlns:a16="http://schemas.microsoft.com/office/drawing/2014/main" val="1842988541"/>
                    </a:ext>
                  </a:extLst>
                </a:gridCol>
                <a:gridCol w="1967345">
                  <a:extLst>
                    <a:ext uri="{9D8B030D-6E8A-4147-A177-3AD203B41FA5}">
                      <a16:colId xmlns:a16="http://schemas.microsoft.com/office/drawing/2014/main" val="3719357679"/>
                    </a:ext>
                  </a:extLst>
                </a:gridCol>
                <a:gridCol w="1832759">
                  <a:extLst>
                    <a:ext uri="{9D8B030D-6E8A-4147-A177-3AD203B41FA5}">
                      <a16:colId xmlns:a16="http://schemas.microsoft.com/office/drawing/2014/main" val="3828374827"/>
                    </a:ext>
                  </a:extLst>
                </a:gridCol>
                <a:gridCol w="1405246">
                  <a:extLst>
                    <a:ext uri="{9D8B030D-6E8A-4147-A177-3AD203B41FA5}">
                      <a16:colId xmlns:a16="http://schemas.microsoft.com/office/drawing/2014/main" val="1165376511"/>
                    </a:ext>
                  </a:extLst>
                </a:gridCol>
                <a:gridCol w="1785257">
                  <a:extLst>
                    <a:ext uri="{9D8B030D-6E8A-4147-A177-3AD203B41FA5}">
                      <a16:colId xmlns:a16="http://schemas.microsoft.com/office/drawing/2014/main" val="1114380670"/>
                    </a:ext>
                  </a:extLst>
                </a:gridCol>
              </a:tblGrid>
              <a:tr h="370840">
                <a:tc>
                  <a:txBody>
                    <a:bodyPr/>
                    <a:lstStyle/>
                    <a:p>
                      <a:r>
                        <a:rPr lang="en-GB" sz="1400" dirty="0"/>
                        <a:t>location_name</a:t>
                      </a:r>
                    </a:p>
                  </a:txBody>
                  <a:tcPr/>
                </a:tc>
                <a:tc>
                  <a:txBody>
                    <a:bodyPr/>
                    <a:lstStyle/>
                    <a:p>
                      <a:r>
                        <a:rPr lang="en-GB" sz="1400" dirty="0"/>
                        <a:t>placekey</a:t>
                      </a:r>
                    </a:p>
                  </a:txBody>
                  <a:tcPr/>
                </a:tc>
                <a:tc>
                  <a:txBody>
                    <a:bodyPr/>
                    <a:lstStyle/>
                    <a:p>
                      <a:r>
                        <a:rPr lang="en-GB" sz="1400" dirty="0"/>
                        <a:t>brands</a:t>
                      </a:r>
                    </a:p>
                  </a:txBody>
                  <a:tcPr/>
                </a:tc>
                <a:tc>
                  <a:txBody>
                    <a:bodyPr/>
                    <a:lstStyle/>
                    <a:p>
                      <a:r>
                        <a:rPr lang="en-GB" sz="1400" dirty="0"/>
                        <a:t>top_category</a:t>
                      </a:r>
                    </a:p>
                  </a:txBody>
                  <a:tcPr/>
                </a:tc>
                <a:tc>
                  <a:txBody>
                    <a:bodyPr/>
                    <a:lstStyle/>
                    <a:p>
                      <a:r>
                        <a:rPr lang="en-GB" sz="1400" dirty="0"/>
                        <a:t>sub_category</a:t>
                      </a:r>
                    </a:p>
                  </a:txBody>
                  <a:tcPr/>
                </a:tc>
                <a:extLst>
                  <a:ext uri="{0D108BD9-81ED-4DB2-BD59-A6C34878D82A}">
                    <a16:rowId xmlns:a16="http://schemas.microsoft.com/office/drawing/2014/main" val="926678773"/>
                  </a:ext>
                </a:extLst>
              </a:tr>
              <a:tr h="370840">
                <a:tc>
                  <a:txBody>
                    <a:bodyPr/>
                    <a:lstStyle/>
                    <a:p>
                      <a:r>
                        <a:rPr lang="en-GB" sz="1200" dirty="0"/>
                        <a:t>Bank of America</a:t>
                      </a:r>
                    </a:p>
                  </a:txBody>
                  <a:tcPr/>
                </a:tc>
                <a:tc>
                  <a:txBody>
                    <a:bodyPr/>
                    <a:lstStyle/>
                    <a:p>
                      <a:r>
                        <a:rPr lang="en-GB" sz="1200" dirty="0"/>
                        <a:t>222-222@8g7-3d4-tn5</a:t>
                      </a:r>
                    </a:p>
                  </a:txBody>
                  <a:tcPr/>
                </a:tc>
                <a:tc>
                  <a:txBody>
                    <a:bodyPr/>
                    <a:lstStyle/>
                    <a:p>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 </a:t>
                      </a:r>
                    </a:p>
                  </a:txBody>
                  <a:tcPr/>
                </a:tc>
                <a:extLst>
                  <a:ext uri="{0D108BD9-81ED-4DB2-BD59-A6C34878D82A}">
                    <a16:rowId xmlns:a16="http://schemas.microsoft.com/office/drawing/2014/main" val="629550520"/>
                  </a:ext>
                </a:extLst>
              </a:tr>
              <a:tr h="370840">
                <a:tc>
                  <a:txBody>
                    <a:bodyPr/>
                    <a:lstStyle/>
                    <a:p>
                      <a:r>
                        <a:rPr lang="en-GB" sz="1200" dirty="0"/>
                        <a:t>Bank of America</a:t>
                      </a:r>
                    </a:p>
                  </a:txBody>
                  <a:tcPr/>
                </a:tc>
                <a:tc>
                  <a:txBody>
                    <a:bodyPr/>
                    <a:lstStyle/>
                    <a:p>
                      <a:r>
                        <a:rPr lang="en-GB" sz="1200" dirty="0"/>
                        <a:t>222-222@8g6-ysq-k2k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Bank of America</a:t>
                      </a:r>
                    </a:p>
                  </a:txBody>
                  <a:tcPr/>
                </a:tc>
                <a:tc>
                  <a:txBody>
                    <a:bodyPr/>
                    <a:lstStyle/>
                    <a:p>
                      <a:r>
                        <a:rPr lang="en-GB" sz="1200" dirty="0"/>
                        <a:t>Depository Credit Intermediation</a:t>
                      </a:r>
                    </a:p>
                  </a:txBody>
                  <a:tcPr/>
                </a:tc>
                <a:tc>
                  <a:txBody>
                    <a:bodyPr/>
                    <a:lstStyle/>
                    <a:p>
                      <a:r>
                        <a:rPr lang="en-GB" sz="1200" dirty="0"/>
                        <a:t>Commercial Banking</a:t>
                      </a:r>
                    </a:p>
                  </a:txBody>
                  <a:tcPr/>
                </a:tc>
                <a:extLst>
                  <a:ext uri="{0D108BD9-81ED-4DB2-BD59-A6C34878D82A}">
                    <a16:rowId xmlns:a16="http://schemas.microsoft.com/office/drawing/2014/main" val="1175661811"/>
                  </a:ext>
                </a:extLst>
              </a:tr>
              <a:tr h="370840">
                <a:tc>
                  <a:txBody>
                    <a:bodyPr/>
                    <a:lstStyle/>
                    <a:p>
                      <a:r>
                        <a:rPr lang="en-GB" sz="1200" dirty="0"/>
                        <a:t>Circle K</a:t>
                      </a:r>
                    </a:p>
                  </a:txBody>
                  <a:tcPr/>
                </a:tc>
                <a:tc>
                  <a:txBody>
                    <a:bodyPr/>
                    <a:lstStyle/>
                    <a:p>
                      <a:r>
                        <a:rPr lang="en-GB" sz="1200" dirty="0"/>
                        <a:t>222-222@8g7-4qd-975</a:t>
                      </a:r>
                    </a:p>
                  </a:txBody>
                  <a:tcPr/>
                </a:tc>
                <a:tc>
                  <a:txBody>
                    <a:bodyPr/>
                    <a:lstStyle/>
                    <a:p>
                      <a:r>
                        <a:rPr lang="en-GB" sz="1200" dirty="0"/>
                        <a:t>Circle K</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4040170450"/>
                  </a:ext>
                </a:extLst>
              </a:tr>
              <a:tr h="370840">
                <a:tc>
                  <a:txBody>
                    <a:bodyPr/>
                    <a:lstStyle/>
                    <a:p>
                      <a:r>
                        <a:rPr lang="en-GB" sz="1200" dirty="0"/>
                        <a:t>Main Street Deli</a:t>
                      </a:r>
                    </a:p>
                  </a:txBody>
                  <a:tcPr/>
                </a:tc>
                <a:tc>
                  <a:txBody>
                    <a:bodyPr/>
                    <a:lstStyle/>
                    <a:p>
                      <a:r>
                        <a:rPr lang="en-GB" sz="1200" dirty="0"/>
                        <a:t>Zzw-223@8g8-5bz-3wk</a:t>
                      </a:r>
                    </a:p>
                  </a:txBody>
                  <a:tcPr/>
                </a:tc>
                <a:tc>
                  <a:txBody>
                    <a:bodyPr/>
                    <a:lstStyle/>
                    <a:p>
                      <a:r>
                        <a:rPr lang="en-GB" sz="1200" dirty="0"/>
                        <a:t>Independent</a:t>
                      </a:r>
                    </a:p>
                  </a:txBody>
                  <a:tcPr/>
                </a:tc>
                <a:tc>
                  <a:txBody>
                    <a:bodyPr/>
                    <a:lstStyle/>
                    <a:p>
                      <a:r>
                        <a:rPr lang="en-GB" sz="1200" dirty="0"/>
                        <a:t>Grocery Stores</a:t>
                      </a:r>
                    </a:p>
                  </a:txBody>
                  <a:tcPr/>
                </a:tc>
                <a:tc>
                  <a:txBody>
                    <a:bodyPr/>
                    <a:lstStyle/>
                    <a:p>
                      <a:r>
                        <a:rPr lang="en-GB" sz="1200" dirty="0"/>
                        <a:t>Convenience Stores</a:t>
                      </a:r>
                    </a:p>
                  </a:txBody>
                  <a:tcPr/>
                </a:tc>
                <a:extLst>
                  <a:ext uri="{0D108BD9-81ED-4DB2-BD59-A6C34878D82A}">
                    <a16:rowId xmlns:a16="http://schemas.microsoft.com/office/drawing/2014/main" val="3220470512"/>
                  </a:ext>
                </a:extLst>
              </a:tr>
            </a:tbl>
          </a:graphicData>
        </a:graphic>
      </p:graphicFrame>
      <p:pic>
        <p:nvPicPr>
          <p:cNvPr id="9" name="Picture 8" descr="Map&#10;&#10;Description automatically generated">
            <a:extLst>
              <a:ext uri="{FF2B5EF4-FFF2-40B4-BE49-F238E27FC236}">
                <a16:creationId xmlns:a16="http://schemas.microsoft.com/office/drawing/2014/main" id="{859E92B7-FD55-6EA5-1EBA-85A498FB5F52}"/>
              </a:ext>
            </a:extLst>
          </p:cNvPr>
          <p:cNvPicPr>
            <a:picLocks noChangeAspect="1"/>
          </p:cNvPicPr>
          <p:nvPr/>
        </p:nvPicPr>
        <p:blipFill rotWithShape="1">
          <a:blip r:embed="rId5">
            <a:extLst>
              <a:ext uri="{28A0092B-C50C-407E-A947-70E740481C1C}">
                <a14:useLocalDpi xmlns:a14="http://schemas.microsoft.com/office/drawing/2010/main" val="0"/>
              </a:ext>
            </a:extLst>
          </a:blip>
          <a:srcRect l="16268" r="11299"/>
          <a:stretch/>
        </p:blipFill>
        <p:spPr>
          <a:xfrm>
            <a:off x="6147497" y="204921"/>
            <a:ext cx="5731128" cy="3418114"/>
          </a:xfrm>
          <a:prstGeom prst="rect">
            <a:avLst/>
          </a:prstGeom>
          <a:ln>
            <a:noFill/>
          </a:ln>
          <a:effectLst>
            <a:outerShdw blurRad="190500" algn="tl" rotWithShape="0">
              <a:srgbClr val="000000">
                <a:alpha val="70000"/>
              </a:srgbClr>
            </a:outerShdw>
          </a:effectLst>
        </p:spPr>
      </p:pic>
      <p:pic>
        <p:nvPicPr>
          <p:cNvPr id="10" name="Picture 9" descr="Chart, radar chart&#10;&#10;Description automatically generated with medium confidence">
            <a:extLst>
              <a:ext uri="{FF2B5EF4-FFF2-40B4-BE49-F238E27FC236}">
                <a16:creationId xmlns:a16="http://schemas.microsoft.com/office/drawing/2014/main" id="{08DBE113-55FE-02A0-AE19-5145795668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2643" y="94491"/>
            <a:ext cx="2221276" cy="1166170"/>
          </a:xfrm>
          <a:prstGeom prst="rect">
            <a:avLst/>
          </a:prstGeom>
          <a:ln>
            <a:noFill/>
          </a:ln>
          <a:effectLst>
            <a:outerShdw blurRad="190500" algn="tl" rotWithShape="0">
              <a:srgbClr val="000000">
                <a:alpha val="70000"/>
              </a:srgbClr>
            </a:outerShdw>
          </a:effectLst>
        </p:spPr>
      </p:pic>
      <p:pic>
        <p:nvPicPr>
          <p:cNvPr id="11" name="Picture 10" descr="Diagram, engineering drawing&#10;&#10;Description automatically generated">
            <a:extLst>
              <a:ext uri="{FF2B5EF4-FFF2-40B4-BE49-F238E27FC236}">
                <a16:creationId xmlns:a16="http://schemas.microsoft.com/office/drawing/2014/main" id="{C2FF72D9-70DA-CD96-C071-F98F834F39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7679" y="2363683"/>
            <a:ext cx="2092611" cy="1590384"/>
          </a:xfrm>
          <a:prstGeom prst="rect">
            <a:avLst/>
          </a:prstGeom>
          <a:ln>
            <a:noFill/>
          </a:ln>
          <a:effectLst>
            <a:outerShdw blurRad="190500" algn="tl" rotWithShape="0">
              <a:srgbClr val="000000">
                <a:alpha val="70000"/>
              </a:srgbClr>
            </a:outerShdw>
          </a:effectLst>
        </p:spPr>
      </p:pic>
      <p:sp>
        <p:nvSpPr>
          <p:cNvPr id="3" name="TextBox 2">
            <a:extLst>
              <a:ext uri="{FF2B5EF4-FFF2-40B4-BE49-F238E27FC236}">
                <a16:creationId xmlns:a16="http://schemas.microsoft.com/office/drawing/2014/main" id="{61F7F119-41F5-B26F-E348-9D4127D2ED81}"/>
              </a:ext>
            </a:extLst>
          </p:cNvPr>
          <p:cNvSpPr txBox="1"/>
          <p:nvPr/>
        </p:nvSpPr>
        <p:spPr>
          <a:xfrm>
            <a:off x="93534" y="3237546"/>
            <a:ext cx="4520540" cy="307777"/>
          </a:xfrm>
          <a:prstGeom prst="rect">
            <a:avLst/>
          </a:prstGeom>
          <a:solidFill>
            <a:schemeClr val="bg1"/>
          </a:solidFill>
          <a:ln>
            <a:solidFill>
              <a:schemeClr val="tx1"/>
            </a:solidFill>
          </a:ln>
        </p:spPr>
        <p:txBody>
          <a:bodyPr wrap="square" rtlCol="0">
            <a:spAutoFit/>
          </a:bodyPr>
          <a:lstStyle/>
          <a:p>
            <a:r>
              <a:rPr lang="en-GB" sz="1400" b="1" dirty="0">
                <a:latin typeface="Segoe UI" panose="020B0502040204020203" pitchFamily="34" charset="0"/>
                <a:cs typeface="Segoe UI" panose="020B0502040204020203" pitchFamily="34" charset="0"/>
              </a:rPr>
              <a:t>github.com/patrickballantyne/CARTO-SDSC2022</a:t>
            </a:r>
          </a:p>
        </p:txBody>
      </p:sp>
      <p:pic>
        <p:nvPicPr>
          <p:cNvPr id="7" name="Picture 6">
            <a:extLst>
              <a:ext uri="{FF2B5EF4-FFF2-40B4-BE49-F238E27FC236}">
                <a16:creationId xmlns:a16="http://schemas.microsoft.com/office/drawing/2014/main" id="{10F294E4-8EA9-6D95-FF60-3C7E7FCE56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12" name="Picture 11">
            <a:extLst>
              <a:ext uri="{FF2B5EF4-FFF2-40B4-BE49-F238E27FC236}">
                <a16:creationId xmlns:a16="http://schemas.microsoft.com/office/drawing/2014/main" id="{71849D53-0324-7A55-B56C-38616F65E1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479E4FF7-5112-C748-7D06-A23CA27B0F74}"/>
              </a:ext>
            </a:extLst>
          </p:cNvPr>
          <p:cNvPicPr>
            <a:picLocks noChangeAspect="1"/>
          </p:cNvPicPr>
          <p:nvPr/>
        </p:nvPicPr>
        <p:blipFill rotWithShape="1">
          <a:blip r:embed="rId10">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400799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graphicFrame>
        <p:nvGraphicFramePr>
          <p:cNvPr id="3" name="Table 3">
            <a:extLst>
              <a:ext uri="{FF2B5EF4-FFF2-40B4-BE49-F238E27FC236}">
                <a16:creationId xmlns:a16="http://schemas.microsoft.com/office/drawing/2014/main" id="{7CA35D41-065F-D761-8FED-4A847DCEC8DE}"/>
              </a:ext>
            </a:extLst>
          </p:cNvPr>
          <p:cNvGraphicFramePr>
            <a:graphicFrameLocks noGrp="1"/>
          </p:cNvGraphicFramePr>
          <p:nvPr/>
        </p:nvGraphicFramePr>
        <p:xfrm>
          <a:off x="609257" y="2235230"/>
          <a:ext cx="10226039" cy="1854200"/>
        </p:xfrm>
        <a:graphic>
          <a:graphicData uri="http://schemas.openxmlformats.org/drawingml/2006/table">
            <a:tbl>
              <a:tblPr firstRow="1" bandRow="1">
                <a:tableStyleId>{93296810-A885-4BE3-A3E7-6D5BEEA58F35}</a:tableStyleId>
              </a:tblPr>
              <a:tblGrid>
                <a:gridCol w="1298303">
                  <a:extLst>
                    <a:ext uri="{9D8B030D-6E8A-4147-A177-3AD203B41FA5}">
                      <a16:colId xmlns:a16="http://schemas.microsoft.com/office/drawing/2014/main" val="1842988541"/>
                    </a:ext>
                  </a:extLst>
                </a:gridCol>
                <a:gridCol w="1298303">
                  <a:extLst>
                    <a:ext uri="{9D8B030D-6E8A-4147-A177-3AD203B41FA5}">
                      <a16:colId xmlns:a16="http://schemas.microsoft.com/office/drawing/2014/main" val="3719357679"/>
                    </a:ext>
                  </a:extLst>
                </a:gridCol>
                <a:gridCol w="1298303">
                  <a:extLst>
                    <a:ext uri="{9D8B030D-6E8A-4147-A177-3AD203B41FA5}">
                      <a16:colId xmlns:a16="http://schemas.microsoft.com/office/drawing/2014/main" val="3828374827"/>
                    </a:ext>
                  </a:extLst>
                </a:gridCol>
                <a:gridCol w="1298303">
                  <a:extLst>
                    <a:ext uri="{9D8B030D-6E8A-4147-A177-3AD203B41FA5}">
                      <a16:colId xmlns:a16="http://schemas.microsoft.com/office/drawing/2014/main" val="1165376511"/>
                    </a:ext>
                  </a:extLst>
                </a:gridCol>
                <a:gridCol w="2048882">
                  <a:extLst>
                    <a:ext uri="{9D8B030D-6E8A-4147-A177-3AD203B41FA5}">
                      <a16:colId xmlns:a16="http://schemas.microsoft.com/office/drawing/2014/main" val="1114380670"/>
                    </a:ext>
                  </a:extLst>
                </a:gridCol>
                <a:gridCol w="1590421">
                  <a:extLst>
                    <a:ext uri="{9D8B030D-6E8A-4147-A177-3AD203B41FA5}">
                      <a16:colId xmlns:a16="http://schemas.microsoft.com/office/drawing/2014/main" val="4035305705"/>
                    </a:ext>
                  </a:extLst>
                </a:gridCol>
                <a:gridCol w="1393524">
                  <a:extLst>
                    <a:ext uri="{9D8B030D-6E8A-4147-A177-3AD203B41FA5}">
                      <a16:colId xmlns:a16="http://schemas.microsoft.com/office/drawing/2014/main" val="743803066"/>
                    </a:ext>
                  </a:extLst>
                </a:gridCol>
              </a:tblGrid>
              <a:tr h="370840">
                <a:tc>
                  <a:txBody>
                    <a:bodyPr/>
                    <a:lstStyle/>
                    <a:p>
                      <a:r>
                        <a:rPr lang="en-GB" dirty="0"/>
                        <a:t>Area </a:t>
                      </a:r>
                    </a:p>
                  </a:txBody>
                  <a:tcPr/>
                </a:tc>
                <a:tc>
                  <a:txBody>
                    <a:bodyPr/>
                    <a:lstStyle/>
                    <a:p>
                      <a:r>
                        <a:rPr lang="en-GB" dirty="0"/>
                        <a:t>Income</a:t>
                      </a:r>
                    </a:p>
                  </a:txBody>
                  <a:tcPr/>
                </a:tc>
                <a:tc>
                  <a:txBody>
                    <a:bodyPr/>
                    <a:lstStyle/>
                    <a:p>
                      <a:r>
                        <a:rPr lang="en-GB" dirty="0"/>
                        <a:t>Age</a:t>
                      </a:r>
                    </a:p>
                  </a:txBody>
                  <a:tcPr/>
                </a:tc>
                <a:tc>
                  <a:txBody>
                    <a:bodyPr/>
                    <a:lstStyle/>
                    <a:p>
                      <a:r>
                        <a:rPr lang="en-GB" dirty="0"/>
                        <a:t>Car</a:t>
                      </a:r>
                    </a:p>
                  </a:txBody>
                  <a:tcPr/>
                </a:tc>
                <a:tc>
                  <a:txBody>
                    <a:bodyPr/>
                    <a:lstStyle/>
                    <a:p>
                      <a:r>
                        <a:rPr lang="en-GB" dirty="0"/>
                        <a:t>Employment</a:t>
                      </a:r>
                    </a:p>
                  </a:txBody>
                  <a:tcPr/>
                </a:tc>
                <a:tc>
                  <a:txBody>
                    <a:bodyPr/>
                    <a:lstStyle/>
                    <a:p>
                      <a:r>
                        <a:rPr lang="en-GB" dirty="0"/>
                        <a:t>Degree </a:t>
                      </a:r>
                    </a:p>
                  </a:txBody>
                  <a:tcPr/>
                </a:tc>
                <a:tc>
                  <a:txBody>
                    <a:bodyPr/>
                    <a:lstStyle/>
                    <a:p>
                      <a:r>
                        <a:rPr lang="en-GB" dirty="0"/>
                        <a:t>Commute</a:t>
                      </a:r>
                    </a:p>
                  </a:txBody>
                  <a:tcPr/>
                </a:tc>
                <a:extLst>
                  <a:ext uri="{0D108BD9-81ED-4DB2-BD59-A6C34878D82A}">
                    <a16:rowId xmlns:a16="http://schemas.microsoft.com/office/drawing/2014/main" val="926678773"/>
                  </a:ext>
                </a:extLst>
              </a:tr>
              <a:tr h="370840">
                <a:tc>
                  <a:txBody>
                    <a:bodyPr/>
                    <a:lstStyle/>
                    <a:p>
                      <a:r>
                        <a:rPr lang="en-GB" dirty="0"/>
                        <a:t>Area1</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29550520"/>
                  </a:ext>
                </a:extLst>
              </a:tr>
              <a:tr h="370840">
                <a:tc>
                  <a:txBody>
                    <a:bodyPr/>
                    <a:lstStyle/>
                    <a:p>
                      <a:r>
                        <a:rPr lang="en-GB" dirty="0"/>
                        <a:t>Area2</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175661811"/>
                  </a:ext>
                </a:extLst>
              </a:tr>
              <a:tr h="370840">
                <a:tc>
                  <a:txBody>
                    <a:bodyPr/>
                    <a:lstStyle/>
                    <a:p>
                      <a:r>
                        <a:rPr lang="en-GB" dirty="0"/>
                        <a:t>Area3</a:t>
                      </a:r>
                    </a:p>
                  </a:txBody>
                  <a:tcPr/>
                </a:tc>
                <a:tc>
                  <a:txBody>
                    <a:bodyPr/>
                    <a:lstStyle/>
                    <a:p>
                      <a:endParaRPr lang="en-GB" dirty="0"/>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40170450"/>
                  </a:ext>
                </a:extLst>
              </a:tr>
              <a:tr h="370840">
                <a:tc>
                  <a:txBody>
                    <a:bodyPr/>
                    <a:lstStyle/>
                    <a:p>
                      <a:r>
                        <a:rPr lang="en-GB" dirty="0"/>
                        <a:t>Area4</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3220470512"/>
                  </a:ext>
                </a:extLst>
              </a:tr>
            </a:tbl>
          </a:graphicData>
        </a:graphic>
      </p:graphicFrame>
      <p:pic>
        <p:nvPicPr>
          <p:cNvPr id="7" name="Picture 6">
            <a:extLst>
              <a:ext uri="{FF2B5EF4-FFF2-40B4-BE49-F238E27FC236}">
                <a16:creationId xmlns:a16="http://schemas.microsoft.com/office/drawing/2014/main" id="{C02FEE5D-392C-F36F-E104-1CD8A1E06F90}"/>
              </a:ext>
            </a:extLst>
          </p:cNvPr>
          <p:cNvPicPr>
            <a:picLocks noChangeAspect="1"/>
          </p:cNvPicPr>
          <p:nvPr/>
        </p:nvPicPr>
        <p:blipFill>
          <a:blip r:embed="rId4"/>
          <a:stretch>
            <a:fillRect/>
          </a:stretch>
        </p:blipFill>
        <p:spPr>
          <a:xfrm>
            <a:off x="6710376" y="3207266"/>
            <a:ext cx="4872367" cy="3175061"/>
          </a:xfrm>
          <a:prstGeom prst="rect">
            <a:avLst/>
          </a:prstGeom>
          <a:ln>
            <a:noFill/>
          </a:ln>
          <a:effectLst>
            <a:outerShdw blurRad="190500" algn="tl" rotWithShape="0">
              <a:srgbClr val="000000">
                <a:alpha val="70000"/>
              </a:srgbClr>
            </a:outerShdw>
          </a:effectLst>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ABF48B9C-D9BC-3A48-E959-51F1082C94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EDE75551-5F2B-F865-189B-DC6656EA66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8" name="Picture 7" descr="Text&#10;&#10;Description automatically generated with low confidence">
            <a:extLst>
              <a:ext uri="{FF2B5EF4-FFF2-40B4-BE49-F238E27FC236}">
                <a16:creationId xmlns:a16="http://schemas.microsoft.com/office/drawing/2014/main" id="{4C370D33-1219-9192-04CE-58FB5E6F112A}"/>
              </a:ext>
            </a:extLst>
          </p:cNvPr>
          <p:cNvPicPr>
            <a:picLocks noChangeAspect="1"/>
          </p:cNvPicPr>
          <p:nvPr/>
        </p:nvPicPr>
        <p:blipFill rotWithShape="1">
          <a:blip r:embed="rId5">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3489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r>
              <a:rPr lang="en-US" sz="3900" spc="-50" dirty="0">
                <a:solidFill>
                  <a:schemeClr val="bg1"/>
                </a:solidFill>
                <a:latin typeface="Segoe UI" panose="020B0502040204020203" pitchFamily="34" charset="0"/>
                <a:ea typeface="+mj-ea"/>
                <a:cs typeface="Segoe UI" panose="020B0502040204020203" pitchFamily="34" charset="0"/>
              </a:rPr>
              <a:t>Retail and </a:t>
            </a:r>
            <a:r>
              <a:rPr lang="en-US" sz="3900" spc="-50" dirty="0">
                <a:latin typeface="Segoe UI" panose="020B0502040204020203" pitchFamily="34" charset="0"/>
                <a:ea typeface="+mj-ea"/>
                <a:cs typeface="Segoe UI" panose="020B0502040204020203" pitchFamily="34" charset="0"/>
              </a:rPr>
              <a:t>Geodemographics</a:t>
            </a:r>
            <a:r>
              <a:rPr lang="en-US" sz="3900" spc="-50" dirty="0">
                <a:solidFill>
                  <a:schemeClr val="bg1"/>
                </a:solidFill>
                <a:latin typeface="Segoe UI" panose="020B0502040204020203" pitchFamily="34" charset="0"/>
                <a:ea typeface="+mj-ea"/>
                <a:cs typeface="Segoe UI" panose="020B0502040204020203" pitchFamily="34" charset="0"/>
              </a:rPr>
              <a:t>: </a:t>
            </a:r>
            <a:br>
              <a:rPr lang="en-US" sz="3900" spc="-50" dirty="0">
                <a:solidFill>
                  <a:schemeClr val="bg1"/>
                </a:solidFill>
                <a:latin typeface="Segoe UI" panose="020B0502040204020203" pitchFamily="34" charset="0"/>
                <a:ea typeface="+mj-ea"/>
                <a:cs typeface="Segoe UI" panose="020B0502040204020203" pitchFamily="34" charset="0"/>
              </a:rPr>
            </a:br>
            <a:r>
              <a:rPr lang="en-US" sz="3900" spc="-50" dirty="0">
                <a:solidFill>
                  <a:schemeClr val="bg1"/>
                </a:solidFill>
                <a:latin typeface="Segoe UI" panose="020B0502040204020203" pitchFamily="34" charset="0"/>
                <a:ea typeface="+mj-ea"/>
                <a:cs typeface="Segoe UI" panose="020B0502040204020203" pitchFamily="34" charset="0"/>
              </a:rPr>
              <a:t>A Spatial Data Science Approach</a:t>
            </a:r>
          </a:p>
        </p:txBody>
      </p:sp>
      <p:pic>
        <p:nvPicPr>
          <p:cNvPr id="11" name="Picture 10">
            <a:extLst>
              <a:ext uri="{FF2B5EF4-FFF2-40B4-BE49-F238E27FC236}">
                <a16:creationId xmlns:a16="http://schemas.microsoft.com/office/drawing/2014/main" id="{103FA2A4-0439-CD22-4EC1-C1BD0191B844}"/>
              </a:ext>
            </a:extLst>
          </p:cNvPr>
          <p:cNvPicPr>
            <a:picLocks noChangeAspect="1"/>
          </p:cNvPicPr>
          <p:nvPr/>
        </p:nvPicPr>
        <p:blipFill rotWithShape="1">
          <a:blip r:embed="rId3">
            <a:duotone>
              <a:schemeClr val="bg2">
                <a:shade val="45000"/>
                <a:satMod val="135000"/>
              </a:schemeClr>
              <a:prstClr val="white"/>
            </a:duotone>
          </a:blip>
          <a:srcRect l="561" r="32337" b="-2"/>
          <a:stretch/>
        </p:blipFill>
        <p:spPr>
          <a:xfrm>
            <a:off x="5349241" y="10"/>
            <a:ext cx="6842759" cy="6857990"/>
          </a:xfrm>
          <a:prstGeom prst="rect">
            <a:avLst/>
          </a:prstGeom>
        </p:spPr>
      </p:pic>
      <p:pic>
        <p:nvPicPr>
          <p:cNvPr id="4" name="Picture 3" descr="Text&#10;&#10;Description automatically generated with low confidence">
            <a:extLst>
              <a:ext uri="{FF2B5EF4-FFF2-40B4-BE49-F238E27FC236}">
                <a16:creationId xmlns:a16="http://schemas.microsoft.com/office/drawing/2014/main" id="{4BB20C73-6180-D6F6-EE47-1957C3BF56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2" name="Picture 1">
            <a:extLst>
              <a:ext uri="{FF2B5EF4-FFF2-40B4-BE49-F238E27FC236}">
                <a16:creationId xmlns:a16="http://schemas.microsoft.com/office/drawing/2014/main" id="{783014EB-7DB5-DF42-2556-A4BBE7AD5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97" y="2306164"/>
            <a:ext cx="4239607" cy="3276060"/>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EF3855EA-BB2F-0948-C9CC-03BA87ACE1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6627" y="80467"/>
            <a:ext cx="6725373" cy="6777533"/>
          </a:xfrm>
          <a:prstGeom prst="rect">
            <a:avLst/>
          </a:prstGeom>
        </p:spPr>
      </p:pic>
      <p:sp>
        <p:nvSpPr>
          <p:cNvPr id="3" name="TextBox 2">
            <a:extLst>
              <a:ext uri="{FF2B5EF4-FFF2-40B4-BE49-F238E27FC236}">
                <a16:creationId xmlns:a16="http://schemas.microsoft.com/office/drawing/2014/main" id="{0EEC928E-85E8-3E88-D03C-9BDA53795439}"/>
              </a:ext>
            </a:extLst>
          </p:cNvPr>
          <p:cNvSpPr txBox="1"/>
          <p:nvPr/>
        </p:nvSpPr>
        <p:spPr>
          <a:xfrm>
            <a:off x="309461" y="5637102"/>
            <a:ext cx="5573684" cy="326243"/>
          </a:xfrm>
          <a:prstGeom prst="rect">
            <a:avLst/>
          </a:prstGeom>
          <a:noFill/>
        </p:spPr>
        <p:txBody>
          <a:bodyPr wrap="square">
            <a:spAutoFit/>
          </a:bodyPr>
          <a:lstStyle/>
          <a:p>
            <a:pPr>
              <a:lnSpc>
                <a:spcPct val="95000"/>
              </a:lnSpc>
              <a:spcBef>
                <a:spcPct val="0"/>
              </a:spcBef>
              <a:spcAft>
                <a:spcPts val="600"/>
              </a:spcAft>
            </a:pPr>
            <a:r>
              <a:rPr lang="en-US" sz="1600" b="1" spc="-50" dirty="0">
                <a:latin typeface="Segoe UI" panose="020B0502040204020203" pitchFamily="34" charset="0"/>
                <a:ea typeface="+mj-ea"/>
                <a:cs typeface="Segoe UI" panose="020B0502040204020203" pitchFamily="34" charset="0"/>
              </a:rPr>
              <a:t>https://data.cdrc.ac.uk/dataset/internet-user-classification</a:t>
            </a:r>
            <a:endParaRPr lang="en-US" b="1" spc="-50" dirty="0">
              <a:latin typeface="Segoe UI" panose="020B0502040204020203" pitchFamily="34" charset="0"/>
              <a:ea typeface="+mj-ea"/>
              <a:cs typeface="Segoe UI" panose="020B0502040204020203" pitchFamily="34" charset="0"/>
            </a:endParaRPr>
          </a:p>
        </p:txBody>
      </p:sp>
      <p:pic>
        <p:nvPicPr>
          <p:cNvPr id="7" name="Picture 6">
            <a:extLst>
              <a:ext uri="{FF2B5EF4-FFF2-40B4-BE49-F238E27FC236}">
                <a16:creationId xmlns:a16="http://schemas.microsoft.com/office/drawing/2014/main" id="{7C17C4D3-D247-0085-B6AF-0F9AE25AAB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8" name="Picture 7">
            <a:extLst>
              <a:ext uri="{FF2B5EF4-FFF2-40B4-BE49-F238E27FC236}">
                <a16:creationId xmlns:a16="http://schemas.microsoft.com/office/drawing/2014/main" id="{98335D96-582C-3B64-00F6-B1310FD958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9" name="Picture 8" descr="Text&#10;&#10;Description automatically generated with low confidence">
            <a:extLst>
              <a:ext uri="{FF2B5EF4-FFF2-40B4-BE49-F238E27FC236}">
                <a16:creationId xmlns:a16="http://schemas.microsoft.com/office/drawing/2014/main" id="{BCF322FE-AD9C-3217-0F84-63D198F1C8D6}"/>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3714905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C630D0-968E-3C2D-B298-3830687A432B}"/>
              </a:ext>
            </a:extLst>
          </p:cNvPr>
          <p:cNvSpPr txBox="1"/>
          <p:nvPr/>
        </p:nvSpPr>
        <p:spPr>
          <a:xfrm>
            <a:off x="492761" y="515204"/>
            <a:ext cx="4856480" cy="2913796"/>
          </a:xfrm>
          <a:prstGeom prst="rect">
            <a:avLst/>
          </a:prstGeom>
        </p:spPr>
        <p:txBody>
          <a:bodyPr vert="horz" lIns="91440" tIns="45720" rIns="91440" bIns="45720" rtlCol="0" anchor="ctr">
            <a:normAutofit/>
          </a:bodyPr>
          <a:lstStyle/>
          <a:p>
            <a:pPr>
              <a:lnSpc>
                <a:spcPct val="95000"/>
              </a:lnSpc>
              <a:spcBef>
                <a:spcPct val="0"/>
              </a:spcBef>
              <a:spcAft>
                <a:spcPts val="600"/>
              </a:spcAft>
            </a:pPr>
            <a:endParaRPr lang="en-US" sz="3900" spc="-50" dirty="0">
              <a:solidFill>
                <a:schemeClr val="bg1"/>
              </a:solidFill>
              <a:latin typeface="Segoe UI" panose="020B0502040204020203" pitchFamily="34" charset="0"/>
              <a:ea typeface="+mj-ea"/>
              <a:cs typeface="Segoe UI" panose="020B0502040204020203" pitchFamily="34" charset="0"/>
            </a:endParaRPr>
          </a:p>
        </p:txBody>
      </p:sp>
      <p:pic>
        <p:nvPicPr>
          <p:cNvPr id="2" name="Picture 1">
            <a:extLst>
              <a:ext uri="{FF2B5EF4-FFF2-40B4-BE49-F238E27FC236}">
                <a16:creationId xmlns:a16="http://schemas.microsoft.com/office/drawing/2014/main" id="{50596D66-40E4-C084-378A-E00831A29719}"/>
              </a:ext>
            </a:extLst>
          </p:cNvPr>
          <p:cNvPicPr>
            <a:picLocks noChangeAspect="1"/>
          </p:cNvPicPr>
          <p:nvPr/>
        </p:nvPicPr>
        <p:blipFill rotWithShape="1">
          <a:blip r:embed="rId3"/>
          <a:srcRect l="561" r="32337" b="-2"/>
          <a:stretch/>
        </p:blipFill>
        <p:spPr>
          <a:xfrm>
            <a:off x="5349241" y="10"/>
            <a:ext cx="6842759" cy="6857990"/>
          </a:xfrm>
          <a:prstGeom prst="rect">
            <a:avLst/>
          </a:prstGeom>
        </p:spPr>
      </p:pic>
      <p:pic>
        <p:nvPicPr>
          <p:cNvPr id="3" name="Picture 2" descr="Text&#10;&#10;Description automatically generated with low confidence">
            <a:extLst>
              <a:ext uri="{FF2B5EF4-FFF2-40B4-BE49-F238E27FC236}">
                <a16:creationId xmlns:a16="http://schemas.microsoft.com/office/drawing/2014/main" id="{66653E8B-CCC9-1A89-4CE4-7BCFD4C12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33" y="5963345"/>
            <a:ext cx="2670633" cy="837964"/>
          </a:xfrm>
          <a:prstGeom prst="rect">
            <a:avLst/>
          </a:prstGeom>
        </p:spPr>
      </p:pic>
      <p:pic>
        <p:nvPicPr>
          <p:cNvPr id="4" name="Picture 3">
            <a:extLst>
              <a:ext uri="{FF2B5EF4-FFF2-40B4-BE49-F238E27FC236}">
                <a16:creationId xmlns:a16="http://schemas.microsoft.com/office/drawing/2014/main" id="{31AD3987-E2E3-F5AC-81FE-99993A9D25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30" y="350123"/>
            <a:ext cx="1785949" cy="982272"/>
          </a:xfrm>
          <a:prstGeom prst="rect">
            <a:avLst/>
          </a:prstGeom>
        </p:spPr>
      </p:pic>
      <p:pic>
        <p:nvPicPr>
          <p:cNvPr id="5" name="Picture 4">
            <a:extLst>
              <a:ext uri="{FF2B5EF4-FFF2-40B4-BE49-F238E27FC236}">
                <a16:creationId xmlns:a16="http://schemas.microsoft.com/office/drawing/2014/main" id="{6B4A0E8D-07D6-C76C-2DDF-39FD172F67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3761" y="498067"/>
            <a:ext cx="1150665" cy="759754"/>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45FE84C7-44D3-CF61-F60C-4EEAE167D9DA}"/>
              </a:ext>
            </a:extLst>
          </p:cNvPr>
          <p:cNvPicPr>
            <a:picLocks noChangeAspect="1"/>
          </p:cNvPicPr>
          <p:nvPr/>
        </p:nvPicPr>
        <p:blipFill rotWithShape="1">
          <a:blip r:embed="rId4">
            <a:extLst>
              <a:ext uri="{28A0092B-C50C-407E-A947-70E740481C1C}">
                <a14:useLocalDpi xmlns:a14="http://schemas.microsoft.com/office/drawing/2010/main" val="0"/>
              </a:ext>
            </a:extLst>
          </a:blip>
          <a:srcRect r="46615"/>
          <a:stretch/>
        </p:blipFill>
        <p:spPr>
          <a:xfrm>
            <a:off x="2223861" y="458962"/>
            <a:ext cx="1425714" cy="837964"/>
          </a:xfrm>
          <a:prstGeom prst="rect">
            <a:avLst/>
          </a:prstGeom>
        </p:spPr>
      </p:pic>
    </p:spTree>
    <p:extLst>
      <p:ext uri="{BB962C8B-B14F-4D97-AF65-F5344CB8AC3E}">
        <p14:creationId xmlns:p14="http://schemas.microsoft.com/office/powerpoint/2010/main" val="1493710817"/>
      </p:ext>
    </p:extLst>
  </p:cSld>
  <p:clrMapOvr>
    <a:masterClrMapping/>
  </p:clrMapOvr>
</p:sld>
</file>

<file path=ppt/theme/theme1.xml><?xml version="1.0" encoding="utf-8"?>
<a:theme xmlns:a="http://schemas.openxmlformats.org/drawingml/2006/main" name="PrismaticVTI">
  <a:themeElements>
    <a:clrScheme name="Prismatic">
      <a:dk1>
        <a:sysClr val="windowText" lastClr="000000"/>
      </a:dk1>
      <a:lt1>
        <a:sysClr val="window" lastClr="FFFFFF"/>
      </a:lt1>
      <a:dk2>
        <a:srgbClr val="131523"/>
      </a:dk2>
      <a:lt2>
        <a:srgbClr val="E7E6E6"/>
      </a:lt2>
      <a:accent1>
        <a:srgbClr val="42B3BD"/>
      </a:accent1>
      <a:accent2>
        <a:srgbClr val="51B851"/>
      </a:accent2>
      <a:accent3>
        <a:srgbClr val="B5A603"/>
      </a:accent3>
      <a:accent4>
        <a:srgbClr val="F58505"/>
      </a:accent4>
      <a:accent5>
        <a:srgbClr val="FA2481"/>
      </a:accent5>
      <a:accent6>
        <a:srgbClr val="9CA2AB"/>
      </a:accent6>
      <a:hlink>
        <a:srgbClr val="FA2481"/>
      </a:hlink>
      <a:folHlink>
        <a:srgbClr val="57618E"/>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1804</TotalTime>
  <Words>1565</Words>
  <Application>Microsoft Office PowerPoint</Application>
  <PresentationFormat>Widescreen</PresentationFormat>
  <Paragraphs>282</Paragraphs>
  <Slides>32</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Aharoni</vt:lpstr>
      <vt:lpstr>Arial</vt:lpstr>
      <vt:lpstr>Avenir Next LT Pro</vt:lpstr>
      <vt:lpstr>Calibri</vt:lpstr>
      <vt:lpstr>Segoe UI</vt:lpstr>
      <vt:lpstr>PrismaticVTI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ballantyne</dc:creator>
  <cp:lastModifiedBy>patrick ballantyne</cp:lastModifiedBy>
  <cp:revision>145</cp:revision>
  <dcterms:created xsi:type="dcterms:W3CDTF">2022-09-23T13:51:22Z</dcterms:created>
  <dcterms:modified xsi:type="dcterms:W3CDTF">2022-10-18T12:26:07Z</dcterms:modified>
</cp:coreProperties>
</file>